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68" r:id="rId4"/>
    <p:sldId id="258" r:id="rId5"/>
    <p:sldId id="269" r:id="rId6"/>
    <p:sldId id="270" r:id="rId7"/>
    <p:sldId id="262" r:id="rId8"/>
    <p:sldId id="260" r:id="rId9"/>
    <p:sldId id="261" r:id="rId10"/>
    <p:sldId id="266" r:id="rId11"/>
    <p:sldId id="263" r:id="rId12"/>
    <p:sldId id="264" r:id="rId13"/>
    <p:sldId id="265" r:id="rId14"/>
    <p:sldId id="271" r:id="rId15"/>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Century Gothic" panose="020B0502020202020204" pitchFamily="34" charset="0"/>
      <p:regular r:id="rId21"/>
      <p:bold r:id="rId22"/>
      <p:italic r:id="rId23"/>
      <p:boldItalic r:id="rId24"/>
    </p:embeddedFont>
    <p:embeddedFont>
      <p:font typeface="Helvetica Neue" panose="02000503000000020004" pitchFamily="2" charset="0"/>
      <p:regular r:id="rId25"/>
      <p:bold r:id="rId26"/>
      <p:italic r:id="rId27"/>
      <p:boldItalic r:id="rId28"/>
    </p:embeddedFont>
    <p:embeddedFont>
      <p:font typeface="Palatino Linotype" panose="02040502050505030304" pitchFamily="18"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gNSpS/ud1xPIRmhIbZIG2c37r6a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onymou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15C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11"/>
    <p:restoredTop sz="94722"/>
  </p:normalViewPr>
  <p:slideViewPr>
    <p:cSldViewPr snapToGrid="0">
      <p:cViewPr varScale="1">
        <p:scale>
          <a:sx n="139" d="100"/>
          <a:sy n="139" d="100"/>
        </p:scale>
        <p:origin x="328" y="168"/>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customschemas.google.com/relationships/presentationmetadata" Target="meta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2-07-07T07:23:15.915" idx="1">
    <p:pos x="4235" y="946"/>
    <p:text>Fix needed: Spelling of taste in W_taste, and font of health in W_health</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b4R7d5s"/>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 name="Google Shape;3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3686e2a59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 name="Google Shape;49;g13686e2a59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8088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3686e2a59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 name="Google Shape;49;g13686e2a59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3686e2a59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 name="Google Shape;49;g13686e2a59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4342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3686e2a59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 name="Google Shape;49;g13686e2a59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6794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 name="Google Shape;6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Given two options A and B: assume that A has better performance but poorer efficiency with respect to B.</a:t>
            </a:r>
            <a:endParaRPr/>
          </a:p>
          <a:p>
            <a:pPr marL="0" lvl="0" indent="0" algn="l" rtl="0">
              <a:spcBef>
                <a:spcPts val="0"/>
              </a:spcBef>
              <a:spcAft>
                <a:spcPts val="0"/>
              </a:spcAft>
              <a:buNone/>
            </a:pPr>
            <a:endParaRPr/>
          </a:p>
          <a:p>
            <a:pPr marL="0" lvl="0" indent="0" algn="l" rtl="0">
              <a:spcBef>
                <a:spcPts val="0"/>
              </a:spcBef>
              <a:spcAft>
                <a:spcPts val="0"/>
              </a:spcAft>
              <a:buNone/>
            </a:pPr>
            <a:r>
              <a:rPr lang="en-US"/>
              <a:t>Similarity: introducing a third option C, similar to A, will decrease A’s probability of being chosen and will increase B’s probability of being selected.</a:t>
            </a:r>
            <a:endParaRPr/>
          </a:p>
          <a:p>
            <a:pPr marL="0" lvl="0" indent="0" algn="l" rtl="0">
              <a:spcBef>
                <a:spcPts val="0"/>
              </a:spcBef>
              <a:spcAft>
                <a:spcPts val="0"/>
              </a:spcAft>
              <a:buNone/>
            </a:pPr>
            <a:endParaRPr/>
          </a:p>
          <a:p>
            <a:pPr marL="0" lvl="0" indent="0" algn="l" rtl="0">
              <a:spcBef>
                <a:spcPts val="0"/>
              </a:spcBef>
              <a:spcAft>
                <a:spcPts val="0"/>
              </a:spcAft>
              <a:buNone/>
            </a:pPr>
            <a:r>
              <a:rPr lang="en-US"/>
              <a:t>Compromise: </a:t>
            </a:r>
            <a:endParaRPr/>
          </a:p>
          <a:p>
            <a:pPr marL="0" lvl="0" indent="0" algn="l" rtl="0">
              <a:spcBef>
                <a:spcPts val="0"/>
              </a:spcBef>
              <a:spcAft>
                <a:spcPts val="0"/>
              </a:spcAft>
              <a:buNone/>
            </a:pPr>
            <a:endParaRPr/>
          </a:p>
        </p:txBody>
      </p:sp>
      <p:sp>
        <p:nvSpPr>
          <p:cNvPr id="67" name="Google Shape;6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 name="Google Shape;7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Feedback Matrix: S computed for our running example following the MDFT standard method described in Hotaling et al. [19].</a:t>
            </a:r>
            <a:endParaRPr/>
          </a:p>
        </p:txBody>
      </p:sp>
      <p:sp>
        <p:nvSpPr>
          <p:cNvPr id="76" name="Google Shape;7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638174" y="2130430"/>
            <a:ext cx="7153275" cy="147002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2"/>
          <p:cNvSpPr txBox="1">
            <a:spLocks noGrp="1"/>
          </p:cNvSpPr>
          <p:nvPr>
            <p:ph type="subTitle" idx="1"/>
          </p:nvPr>
        </p:nvSpPr>
        <p:spPr>
          <a:xfrm>
            <a:off x="638175" y="3886200"/>
            <a:ext cx="7153274" cy="1752600"/>
          </a:xfrm>
          <a:prstGeom prst="rect">
            <a:avLst/>
          </a:prstGeom>
          <a:noFill/>
          <a:ln>
            <a:noFill/>
          </a:ln>
        </p:spPr>
        <p:txBody>
          <a:bodyPr spcFirstLastPara="1" wrap="square" lIns="0" tIns="0" rIns="0" bIns="0" anchor="t" anchorCtr="0">
            <a:noAutofit/>
          </a:bodyPr>
          <a:lstStyle>
            <a:lvl1pPr lvl="0" algn="l">
              <a:spcBef>
                <a:spcPts val="360"/>
              </a:spcBef>
              <a:spcAft>
                <a:spcPts val="0"/>
              </a:spcAft>
              <a:buClr>
                <a:srgbClr val="00B2F2"/>
              </a:buClr>
              <a:buSzPts val="1800"/>
              <a:buFont typeface="Palatino Linotype"/>
              <a:buNone/>
              <a:defRPr sz="1800" b="1">
                <a:solidFill>
                  <a:srgbClr val="00B2F2"/>
                </a:solidFill>
              </a:defRPr>
            </a:lvl1pPr>
            <a:lvl2pPr lvl="1" algn="l">
              <a:spcBef>
                <a:spcPts val="360"/>
              </a:spcBef>
              <a:spcAft>
                <a:spcPts val="0"/>
              </a:spcAft>
              <a:buClr>
                <a:srgbClr val="004266"/>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pic>
        <p:nvPicPr>
          <p:cNvPr id="18" name="Google Shape;18;p12"/>
          <p:cNvPicPr preferRelativeResize="0"/>
          <p:nvPr/>
        </p:nvPicPr>
        <p:blipFill rotWithShape="1">
          <a:blip r:embed="rId2">
            <a:alphaModFix/>
          </a:blip>
          <a:srcRect/>
          <a:stretch/>
        </p:blipFill>
        <p:spPr>
          <a:xfrm>
            <a:off x="9355288" y="373793"/>
            <a:ext cx="2341412" cy="873507"/>
          </a:xfrm>
          <a:prstGeom prst="rect">
            <a:avLst/>
          </a:prstGeom>
          <a:noFill/>
          <a:ln>
            <a:noFill/>
          </a:ln>
        </p:spPr>
      </p:pic>
      <p:pic>
        <p:nvPicPr>
          <p:cNvPr id="19" name="Google Shape;19;p12"/>
          <p:cNvPicPr preferRelativeResize="0"/>
          <p:nvPr/>
        </p:nvPicPr>
        <p:blipFill rotWithShape="1">
          <a:blip r:embed="rId3">
            <a:alphaModFix/>
          </a:blip>
          <a:srcRect/>
          <a:stretch/>
        </p:blipFill>
        <p:spPr>
          <a:xfrm>
            <a:off x="8261350" y="2533650"/>
            <a:ext cx="3606800" cy="27051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13"/>
          <p:cNvSpPr txBox="1">
            <a:spLocks noGrp="1"/>
          </p:cNvSpPr>
          <p:nvPr>
            <p:ph type="title"/>
          </p:nvPr>
        </p:nvSpPr>
        <p:spPr>
          <a:xfrm>
            <a:off x="609600" y="237490"/>
            <a:ext cx="10972800" cy="42703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3"/>
          <p:cNvSpPr txBox="1">
            <a:spLocks noGrp="1"/>
          </p:cNvSpPr>
          <p:nvPr>
            <p:ph type="body" idx="1"/>
          </p:nvPr>
        </p:nvSpPr>
        <p:spPr>
          <a:xfrm>
            <a:off x="609600" y="982980"/>
            <a:ext cx="10950971" cy="5143185"/>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rgbClr val="004266"/>
              </a:buClr>
              <a:buSzPts val="1800"/>
              <a:buChar char="•"/>
              <a:defRPr/>
            </a:lvl1pPr>
            <a:lvl2pPr marL="914400" lvl="1" indent="-342900" algn="l">
              <a:spcBef>
                <a:spcPts val="360"/>
              </a:spcBef>
              <a:spcAft>
                <a:spcPts val="0"/>
              </a:spcAft>
              <a:buClr>
                <a:srgbClr val="004266"/>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 name="Google Shape;23;p13"/>
          <p:cNvSpPr txBox="1">
            <a:spLocks noGrp="1"/>
          </p:cNvSpPr>
          <p:nvPr>
            <p:ph type="sldNum" idx="12"/>
          </p:nvPr>
        </p:nvSpPr>
        <p:spPr>
          <a:xfrm>
            <a:off x="8737600" y="6319600"/>
            <a:ext cx="2844800" cy="231775"/>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100" b="0" i="0" u="none" strike="noStrike" cap="none">
                <a:solidFill>
                  <a:srgbClr val="004266"/>
                </a:solidFill>
                <a:latin typeface="Palatino Linotype"/>
                <a:ea typeface="Palatino Linotype"/>
                <a:cs typeface="Palatino Linotype"/>
                <a:sym typeface="Palatino Linotype"/>
              </a:defRPr>
            </a:lvl1pPr>
            <a:lvl2pPr marL="0" lvl="1" indent="0" algn="r">
              <a:spcBef>
                <a:spcPts val="0"/>
              </a:spcBef>
              <a:buNone/>
              <a:defRPr sz="1100" b="0" i="0" u="none" strike="noStrike" cap="none">
                <a:solidFill>
                  <a:srgbClr val="004266"/>
                </a:solidFill>
                <a:latin typeface="Palatino Linotype"/>
                <a:ea typeface="Palatino Linotype"/>
                <a:cs typeface="Palatino Linotype"/>
                <a:sym typeface="Palatino Linotype"/>
              </a:defRPr>
            </a:lvl2pPr>
            <a:lvl3pPr marL="0" lvl="2" indent="0" algn="r">
              <a:spcBef>
                <a:spcPts val="0"/>
              </a:spcBef>
              <a:buNone/>
              <a:defRPr sz="1100" b="0" i="0" u="none" strike="noStrike" cap="none">
                <a:solidFill>
                  <a:srgbClr val="004266"/>
                </a:solidFill>
                <a:latin typeface="Palatino Linotype"/>
                <a:ea typeface="Palatino Linotype"/>
                <a:cs typeface="Palatino Linotype"/>
                <a:sym typeface="Palatino Linotype"/>
              </a:defRPr>
            </a:lvl3pPr>
            <a:lvl4pPr marL="0" lvl="3" indent="0" algn="r">
              <a:spcBef>
                <a:spcPts val="0"/>
              </a:spcBef>
              <a:buNone/>
              <a:defRPr sz="1100" b="0" i="0" u="none" strike="noStrike" cap="none">
                <a:solidFill>
                  <a:srgbClr val="004266"/>
                </a:solidFill>
                <a:latin typeface="Palatino Linotype"/>
                <a:ea typeface="Palatino Linotype"/>
                <a:cs typeface="Palatino Linotype"/>
                <a:sym typeface="Palatino Linotype"/>
              </a:defRPr>
            </a:lvl4pPr>
            <a:lvl5pPr marL="0" lvl="4" indent="0" algn="r">
              <a:spcBef>
                <a:spcPts val="0"/>
              </a:spcBef>
              <a:buNone/>
              <a:defRPr sz="1100" b="0" i="0" u="none" strike="noStrike" cap="none">
                <a:solidFill>
                  <a:srgbClr val="004266"/>
                </a:solidFill>
                <a:latin typeface="Palatino Linotype"/>
                <a:ea typeface="Palatino Linotype"/>
                <a:cs typeface="Palatino Linotype"/>
                <a:sym typeface="Palatino Linotype"/>
              </a:defRPr>
            </a:lvl5pPr>
            <a:lvl6pPr marL="0" lvl="5" indent="0" algn="r">
              <a:spcBef>
                <a:spcPts val="0"/>
              </a:spcBef>
              <a:buNone/>
              <a:defRPr sz="1100" b="0" i="0" u="none" strike="noStrike" cap="none">
                <a:solidFill>
                  <a:srgbClr val="004266"/>
                </a:solidFill>
                <a:latin typeface="Palatino Linotype"/>
                <a:ea typeface="Palatino Linotype"/>
                <a:cs typeface="Palatino Linotype"/>
                <a:sym typeface="Palatino Linotype"/>
              </a:defRPr>
            </a:lvl6pPr>
            <a:lvl7pPr marL="0" lvl="6" indent="0" algn="r">
              <a:spcBef>
                <a:spcPts val="0"/>
              </a:spcBef>
              <a:buNone/>
              <a:defRPr sz="1100" b="0" i="0" u="none" strike="noStrike" cap="none">
                <a:solidFill>
                  <a:srgbClr val="004266"/>
                </a:solidFill>
                <a:latin typeface="Palatino Linotype"/>
                <a:ea typeface="Palatino Linotype"/>
                <a:cs typeface="Palatino Linotype"/>
                <a:sym typeface="Palatino Linotype"/>
              </a:defRPr>
            </a:lvl7pPr>
            <a:lvl8pPr marL="0" lvl="7" indent="0" algn="r">
              <a:spcBef>
                <a:spcPts val="0"/>
              </a:spcBef>
              <a:buNone/>
              <a:defRPr sz="1100" b="0" i="0" u="none" strike="noStrike" cap="none">
                <a:solidFill>
                  <a:srgbClr val="004266"/>
                </a:solidFill>
                <a:latin typeface="Palatino Linotype"/>
                <a:ea typeface="Palatino Linotype"/>
                <a:cs typeface="Palatino Linotype"/>
                <a:sym typeface="Palatino Linotype"/>
              </a:defRPr>
            </a:lvl8pPr>
            <a:lvl9pPr marL="0" lvl="8" indent="0" algn="r">
              <a:spcBef>
                <a:spcPts val="0"/>
              </a:spcBef>
              <a:buNone/>
              <a:defRPr sz="1100" b="0" i="0" u="none" strike="noStrike" cap="none">
                <a:solidFill>
                  <a:srgbClr val="004266"/>
                </a:solidFill>
                <a:latin typeface="Palatino Linotype"/>
                <a:ea typeface="Palatino Linotype"/>
                <a:cs typeface="Palatino Linotype"/>
                <a:sym typeface="Palatino Linotyp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4"/>
        <p:cNvGrpSpPr/>
        <p:nvPr/>
      </p:nvGrpSpPr>
      <p:grpSpPr>
        <a:xfrm>
          <a:off x="0" y="0"/>
          <a:ext cx="0" cy="0"/>
          <a:chOff x="0" y="0"/>
          <a:chExt cx="0" cy="0"/>
        </a:xfrm>
      </p:grpSpPr>
      <p:sp>
        <p:nvSpPr>
          <p:cNvPr id="25" name="Google Shape;25;p14"/>
          <p:cNvSpPr txBox="1">
            <a:spLocks noGrp="1"/>
          </p:cNvSpPr>
          <p:nvPr>
            <p:ph type="title"/>
          </p:nvPr>
        </p:nvSpPr>
        <p:spPr>
          <a:xfrm>
            <a:off x="609600" y="1022350"/>
            <a:ext cx="10972800" cy="42703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4"/>
          <p:cNvSpPr txBox="1">
            <a:spLocks noGrp="1"/>
          </p:cNvSpPr>
          <p:nvPr>
            <p:ph type="body" idx="1"/>
          </p:nvPr>
        </p:nvSpPr>
        <p:spPr>
          <a:xfrm>
            <a:off x="609601" y="1717207"/>
            <a:ext cx="5394393" cy="4408958"/>
          </a:xfrm>
          <a:prstGeom prst="rect">
            <a:avLst/>
          </a:prstGeom>
          <a:noFill/>
          <a:ln>
            <a:noFill/>
          </a:ln>
        </p:spPr>
        <p:txBody>
          <a:bodyPr spcFirstLastPara="1" wrap="square" lIns="0" tIns="0" rIns="0" bIns="0" anchor="t" anchorCtr="0">
            <a:noAutofit/>
          </a:bodyPr>
          <a:lstStyle>
            <a:lvl1pPr marL="457200" lvl="0" indent="-406400" algn="l">
              <a:spcBef>
                <a:spcPts val="560"/>
              </a:spcBef>
              <a:spcAft>
                <a:spcPts val="0"/>
              </a:spcAft>
              <a:buClr>
                <a:srgbClr val="004266"/>
              </a:buClr>
              <a:buSzPts val="2800"/>
              <a:buFont typeface="Palatino Linotype"/>
              <a:buChar char="•"/>
              <a:defRPr sz="2800"/>
            </a:lvl1pPr>
            <a:lvl2pPr marL="914400" lvl="1" indent="-381000" algn="l">
              <a:spcBef>
                <a:spcPts val="480"/>
              </a:spcBef>
              <a:spcAft>
                <a:spcPts val="0"/>
              </a:spcAft>
              <a:buClr>
                <a:srgbClr val="004266"/>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Font typeface="Palatino Linotype"/>
              <a:buChar char="–"/>
              <a:defRPr sz="1800"/>
            </a:lvl4pPr>
            <a:lvl5pPr marL="2286000" lvl="4" indent="-342900" algn="l">
              <a:spcBef>
                <a:spcPts val="360"/>
              </a:spcBef>
              <a:spcAft>
                <a:spcPts val="0"/>
              </a:spcAft>
              <a:buClr>
                <a:schemeClr val="dk1"/>
              </a:buClr>
              <a:buSzPts val="1800"/>
              <a:buFont typeface="Palatino Linotype"/>
              <a:buChar char="»"/>
              <a:defRPr sz="1800"/>
            </a:lvl5pPr>
            <a:lvl6pPr marL="2743200" lvl="5" indent="-342900" algn="l">
              <a:spcBef>
                <a:spcPts val="360"/>
              </a:spcBef>
              <a:spcAft>
                <a:spcPts val="0"/>
              </a:spcAft>
              <a:buClr>
                <a:schemeClr val="dk1"/>
              </a:buClr>
              <a:buSzPts val="1800"/>
              <a:buFont typeface="Palatino Linotype"/>
              <a:buChar char="»"/>
              <a:defRPr sz="1800"/>
            </a:lvl6pPr>
            <a:lvl7pPr marL="3200400" lvl="6" indent="-342900" algn="l">
              <a:spcBef>
                <a:spcPts val="360"/>
              </a:spcBef>
              <a:spcAft>
                <a:spcPts val="0"/>
              </a:spcAft>
              <a:buClr>
                <a:schemeClr val="dk1"/>
              </a:buClr>
              <a:buSzPts val="1800"/>
              <a:buFont typeface="Palatino Linotype"/>
              <a:buChar char="»"/>
              <a:defRPr sz="1800"/>
            </a:lvl7pPr>
            <a:lvl8pPr marL="3657600" lvl="7" indent="-342900" algn="l">
              <a:spcBef>
                <a:spcPts val="360"/>
              </a:spcBef>
              <a:spcAft>
                <a:spcPts val="0"/>
              </a:spcAft>
              <a:buClr>
                <a:schemeClr val="dk1"/>
              </a:buClr>
              <a:buSzPts val="1800"/>
              <a:buFont typeface="Palatino Linotype"/>
              <a:buChar char="»"/>
              <a:defRPr sz="1800"/>
            </a:lvl8pPr>
            <a:lvl9pPr marL="4114800" lvl="8" indent="-342900" algn="l">
              <a:spcBef>
                <a:spcPts val="360"/>
              </a:spcBef>
              <a:spcAft>
                <a:spcPts val="0"/>
              </a:spcAft>
              <a:buClr>
                <a:schemeClr val="dk1"/>
              </a:buClr>
              <a:buSzPts val="1800"/>
              <a:buFont typeface="Palatino Linotype"/>
              <a:buChar char="»"/>
              <a:defRPr sz="1800"/>
            </a:lvl9pPr>
          </a:lstStyle>
          <a:p>
            <a:endParaRPr/>
          </a:p>
        </p:txBody>
      </p:sp>
      <p:sp>
        <p:nvSpPr>
          <p:cNvPr id="27" name="Google Shape;27;p14"/>
          <p:cNvSpPr txBox="1">
            <a:spLocks noGrp="1"/>
          </p:cNvSpPr>
          <p:nvPr>
            <p:ph type="body" idx="2"/>
          </p:nvPr>
        </p:nvSpPr>
        <p:spPr>
          <a:xfrm>
            <a:off x="6278212" y="1731638"/>
            <a:ext cx="5314922" cy="4408958"/>
          </a:xfrm>
          <a:prstGeom prst="rect">
            <a:avLst/>
          </a:prstGeom>
          <a:noFill/>
          <a:ln>
            <a:noFill/>
          </a:ln>
        </p:spPr>
        <p:txBody>
          <a:bodyPr spcFirstLastPara="1" wrap="square" lIns="0" tIns="0" rIns="0" bIns="0" anchor="t" anchorCtr="0">
            <a:noAutofit/>
          </a:bodyPr>
          <a:lstStyle>
            <a:lvl1pPr marL="457200" lvl="0" indent="-406400" algn="l">
              <a:spcBef>
                <a:spcPts val="560"/>
              </a:spcBef>
              <a:spcAft>
                <a:spcPts val="0"/>
              </a:spcAft>
              <a:buClr>
                <a:srgbClr val="004266"/>
              </a:buClr>
              <a:buSzPts val="2800"/>
              <a:buFont typeface="Palatino Linotype"/>
              <a:buChar char="•"/>
              <a:defRPr sz="2800"/>
            </a:lvl1pPr>
            <a:lvl2pPr marL="914400" lvl="1" indent="-381000" algn="l">
              <a:spcBef>
                <a:spcPts val="480"/>
              </a:spcBef>
              <a:spcAft>
                <a:spcPts val="0"/>
              </a:spcAft>
              <a:buClr>
                <a:srgbClr val="004266"/>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Font typeface="Palatino Linotype"/>
              <a:buChar char="–"/>
              <a:defRPr sz="1800"/>
            </a:lvl4pPr>
            <a:lvl5pPr marL="2286000" lvl="4" indent="-342900" algn="l">
              <a:spcBef>
                <a:spcPts val="360"/>
              </a:spcBef>
              <a:spcAft>
                <a:spcPts val="0"/>
              </a:spcAft>
              <a:buClr>
                <a:schemeClr val="dk1"/>
              </a:buClr>
              <a:buSzPts val="1800"/>
              <a:buFont typeface="Palatino Linotype"/>
              <a:buChar char="»"/>
              <a:defRPr sz="1800"/>
            </a:lvl5pPr>
            <a:lvl6pPr marL="2743200" lvl="5" indent="-342900" algn="l">
              <a:spcBef>
                <a:spcPts val="360"/>
              </a:spcBef>
              <a:spcAft>
                <a:spcPts val="0"/>
              </a:spcAft>
              <a:buClr>
                <a:schemeClr val="dk1"/>
              </a:buClr>
              <a:buSzPts val="1800"/>
              <a:buFont typeface="Palatino Linotype"/>
              <a:buChar char="»"/>
              <a:defRPr sz="1800"/>
            </a:lvl6pPr>
            <a:lvl7pPr marL="3200400" lvl="6" indent="-342900" algn="l">
              <a:spcBef>
                <a:spcPts val="360"/>
              </a:spcBef>
              <a:spcAft>
                <a:spcPts val="0"/>
              </a:spcAft>
              <a:buClr>
                <a:schemeClr val="dk1"/>
              </a:buClr>
              <a:buSzPts val="1800"/>
              <a:buFont typeface="Palatino Linotype"/>
              <a:buChar char="»"/>
              <a:defRPr sz="1800"/>
            </a:lvl7pPr>
            <a:lvl8pPr marL="3657600" lvl="7" indent="-342900" algn="l">
              <a:spcBef>
                <a:spcPts val="360"/>
              </a:spcBef>
              <a:spcAft>
                <a:spcPts val="0"/>
              </a:spcAft>
              <a:buClr>
                <a:schemeClr val="dk1"/>
              </a:buClr>
              <a:buSzPts val="1800"/>
              <a:buFont typeface="Palatino Linotype"/>
              <a:buChar char="»"/>
              <a:defRPr sz="1800"/>
            </a:lvl8pPr>
            <a:lvl9pPr marL="4114800" lvl="8" indent="-342900" algn="l">
              <a:spcBef>
                <a:spcPts val="360"/>
              </a:spcBef>
              <a:spcAft>
                <a:spcPts val="0"/>
              </a:spcAft>
              <a:buClr>
                <a:schemeClr val="dk1"/>
              </a:buClr>
              <a:buSzPts val="1800"/>
              <a:buFont typeface="Palatino Linotype"/>
              <a:buChar char="»"/>
              <a:defRPr sz="1800"/>
            </a:lvl9pPr>
          </a:lstStyle>
          <a:p>
            <a:endParaRPr/>
          </a:p>
        </p:txBody>
      </p:sp>
      <p:sp>
        <p:nvSpPr>
          <p:cNvPr id="28" name="Google Shape;28;p14"/>
          <p:cNvSpPr txBox="1">
            <a:spLocks noGrp="1"/>
          </p:cNvSpPr>
          <p:nvPr>
            <p:ph type="sldNum" idx="12"/>
          </p:nvPr>
        </p:nvSpPr>
        <p:spPr>
          <a:xfrm>
            <a:off x="8737600" y="6324605"/>
            <a:ext cx="2844800" cy="231775"/>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100">
                <a:solidFill>
                  <a:srgbClr val="004266"/>
                </a:solidFill>
                <a:latin typeface="Palatino Linotype"/>
                <a:ea typeface="Palatino Linotype"/>
                <a:cs typeface="Palatino Linotype"/>
                <a:sym typeface="Palatino Linotype"/>
              </a:defRPr>
            </a:lvl1pPr>
            <a:lvl2pPr marL="0" lvl="1" indent="0" algn="r">
              <a:spcBef>
                <a:spcPts val="0"/>
              </a:spcBef>
              <a:buNone/>
              <a:defRPr sz="1100">
                <a:solidFill>
                  <a:srgbClr val="004266"/>
                </a:solidFill>
                <a:latin typeface="Palatino Linotype"/>
                <a:ea typeface="Palatino Linotype"/>
                <a:cs typeface="Palatino Linotype"/>
                <a:sym typeface="Palatino Linotype"/>
              </a:defRPr>
            </a:lvl2pPr>
            <a:lvl3pPr marL="0" lvl="2" indent="0" algn="r">
              <a:spcBef>
                <a:spcPts val="0"/>
              </a:spcBef>
              <a:buNone/>
              <a:defRPr sz="1100">
                <a:solidFill>
                  <a:srgbClr val="004266"/>
                </a:solidFill>
                <a:latin typeface="Palatino Linotype"/>
                <a:ea typeface="Palatino Linotype"/>
                <a:cs typeface="Palatino Linotype"/>
                <a:sym typeface="Palatino Linotype"/>
              </a:defRPr>
            </a:lvl3pPr>
            <a:lvl4pPr marL="0" lvl="3" indent="0" algn="r">
              <a:spcBef>
                <a:spcPts val="0"/>
              </a:spcBef>
              <a:buNone/>
              <a:defRPr sz="1100">
                <a:solidFill>
                  <a:srgbClr val="004266"/>
                </a:solidFill>
                <a:latin typeface="Palatino Linotype"/>
                <a:ea typeface="Palatino Linotype"/>
                <a:cs typeface="Palatino Linotype"/>
                <a:sym typeface="Palatino Linotype"/>
              </a:defRPr>
            </a:lvl4pPr>
            <a:lvl5pPr marL="0" lvl="4" indent="0" algn="r">
              <a:spcBef>
                <a:spcPts val="0"/>
              </a:spcBef>
              <a:buNone/>
              <a:defRPr sz="1100">
                <a:solidFill>
                  <a:srgbClr val="004266"/>
                </a:solidFill>
                <a:latin typeface="Palatino Linotype"/>
                <a:ea typeface="Palatino Linotype"/>
                <a:cs typeface="Palatino Linotype"/>
                <a:sym typeface="Palatino Linotype"/>
              </a:defRPr>
            </a:lvl5pPr>
            <a:lvl6pPr marL="0" lvl="5" indent="0" algn="r">
              <a:spcBef>
                <a:spcPts val="0"/>
              </a:spcBef>
              <a:buNone/>
              <a:defRPr sz="1100">
                <a:solidFill>
                  <a:srgbClr val="004266"/>
                </a:solidFill>
                <a:latin typeface="Palatino Linotype"/>
                <a:ea typeface="Palatino Linotype"/>
                <a:cs typeface="Palatino Linotype"/>
                <a:sym typeface="Palatino Linotype"/>
              </a:defRPr>
            </a:lvl6pPr>
            <a:lvl7pPr marL="0" lvl="6" indent="0" algn="r">
              <a:spcBef>
                <a:spcPts val="0"/>
              </a:spcBef>
              <a:buNone/>
              <a:defRPr sz="1100">
                <a:solidFill>
                  <a:srgbClr val="004266"/>
                </a:solidFill>
                <a:latin typeface="Palatino Linotype"/>
                <a:ea typeface="Palatino Linotype"/>
                <a:cs typeface="Palatino Linotype"/>
                <a:sym typeface="Palatino Linotype"/>
              </a:defRPr>
            </a:lvl7pPr>
            <a:lvl8pPr marL="0" lvl="7" indent="0" algn="r">
              <a:spcBef>
                <a:spcPts val="0"/>
              </a:spcBef>
              <a:buNone/>
              <a:defRPr sz="1100">
                <a:solidFill>
                  <a:srgbClr val="004266"/>
                </a:solidFill>
                <a:latin typeface="Palatino Linotype"/>
                <a:ea typeface="Palatino Linotype"/>
                <a:cs typeface="Palatino Linotype"/>
                <a:sym typeface="Palatino Linotype"/>
              </a:defRPr>
            </a:lvl8pPr>
            <a:lvl9pPr marL="0" lvl="8" indent="0" algn="r">
              <a:spcBef>
                <a:spcPts val="0"/>
              </a:spcBef>
              <a:buNone/>
              <a:defRPr sz="1100">
                <a:solidFill>
                  <a:srgbClr val="004266"/>
                </a:solidFill>
                <a:latin typeface="Palatino Linotype"/>
                <a:ea typeface="Palatino Linotype"/>
                <a:cs typeface="Palatino Linotype"/>
                <a:sym typeface="Palatino Linotyp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op" type="tx">
  <p:cSld name="TITLE_AND_BODY">
    <p:spTree>
      <p:nvGrpSpPr>
        <p:cNvPr id="1" name="Shape 29"/>
        <p:cNvGrpSpPr/>
        <p:nvPr/>
      </p:nvGrpSpPr>
      <p:grpSpPr>
        <a:xfrm>
          <a:off x="0" y="0"/>
          <a:ext cx="0" cy="0"/>
          <a:chOff x="0" y="0"/>
          <a:chExt cx="0" cy="0"/>
        </a:xfrm>
      </p:grpSpPr>
      <p:sp>
        <p:nvSpPr>
          <p:cNvPr id="30" name="Google Shape;30;p15"/>
          <p:cNvSpPr txBox="1">
            <a:spLocks noGrp="1"/>
          </p:cNvSpPr>
          <p:nvPr>
            <p:ph type="title"/>
          </p:nvPr>
        </p:nvSpPr>
        <p:spPr>
          <a:xfrm>
            <a:off x="609600" y="1022350"/>
            <a:ext cx="10972800" cy="427038"/>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4219"/>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5"/>
          <p:cNvSpPr txBox="1">
            <a:spLocks noGrp="1"/>
          </p:cNvSpPr>
          <p:nvPr>
            <p:ph type="sldNum" idx="12"/>
          </p:nvPr>
        </p:nvSpPr>
        <p:spPr>
          <a:xfrm>
            <a:off x="8737600" y="6324605"/>
            <a:ext cx="2844800" cy="231775"/>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100">
                <a:solidFill>
                  <a:srgbClr val="004266"/>
                </a:solidFill>
              </a:defRPr>
            </a:lvl1pPr>
            <a:lvl2pPr marL="0" lvl="1" indent="0" algn="r">
              <a:spcBef>
                <a:spcPts val="0"/>
              </a:spcBef>
              <a:buNone/>
              <a:defRPr sz="1100">
                <a:solidFill>
                  <a:srgbClr val="004266"/>
                </a:solidFill>
              </a:defRPr>
            </a:lvl2pPr>
            <a:lvl3pPr marL="0" lvl="2" indent="0" algn="r">
              <a:spcBef>
                <a:spcPts val="0"/>
              </a:spcBef>
              <a:buNone/>
              <a:defRPr sz="1100">
                <a:solidFill>
                  <a:srgbClr val="004266"/>
                </a:solidFill>
              </a:defRPr>
            </a:lvl3pPr>
            <a:lvl4pPr marL="0" lvl="3" indent="0" algn="r">
              <a:spcBef>
                <a:spcPts val="0"/>
              </a:spcBef>
              <a:buNone/>
              <a:defRPr sz="1100">
                <a:solidFill>
                  <a:srgbClr val="004266"/>
                </a:solidFill>
              </a:defRPr>
            </a:lvl4pPr>
            <a:lvl5pPr marL="0" lvl="4" indent="0" algn="r">
              <a:spcBef>
                <a:spcPts val="0"/>
              </a:spcBef>
              <a:buNone/>
              <a:defRPr sz="1100">
                <a:solidFill>
                  <a:srgbClr val="004266"/>
                </a:solidFill>
              </a:defRPr>
            </a:lvl5pPr>
            <a:lvl6pPr marL="0" lvl="5" indent="0" algn="r">
              <a:spcBef>
                <a:spcPts val="0"/>
              </a:spcBef>
              <a:buNone/>
              <a:defRPr sz="1100">
                <a:solidFill>
                  <a:srgbClr val="004266"/>
                </a:solidFill>
              </a:defRPr>
            </a:lvl6pPr>
            <a:lvl7pPr marL="0" lvl="6" indent="0" algn="r">
              <a:spcBef>
                <a:spcPts val="0"/>
              </a:spcBef>
              <a:buNone/>
              <a:defRPr sz="1100">
                <a:solidFill>
                  <a:srgbClr val="004266"/>
                </a:solidFill>
              </a:defRPr>
            </a:lvl7pPr>
            <a:lvl8pPr marL="0" lvl="7" indent="0" algn="r">
              <a:spcBef>
                <a:spcPts val="0"/>
              </a:spcBef>
              <a:buNone/>
              <a:defRPr sz="1100">
                <a:solidFill>
                  <a:srgbClr val="004266"/>
                </a:solidFill>
              </a:defRPr>
            </a:lvl8pPr>
            <a:lvl9pPr marL="0" lvl="8" indent="0" algn="r">
              <a:spcBef>
                <a:spcPts val="0"/>
              </a:spcBef>
              <a:buNone/>
              <a:defRPr sz="1100">
                <a:solidFill>
                  <a:srgbClr val="004266"/>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609600" y="1022350"/>
            <a:ext cx="10972800" cy="427038"/>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2800" b="1" i="0" u="none" strike="noStrike" cap="none">
                <a:solidFill>
                  <a:srgbClr val="004266"/>
                </a:solidFill>
                <a:latin typeface="Century Gothic"/>
                <a:ea typeface="Century Gothic"/>
                <a:cs typeface="Century Gothic"/>
                <a:sym typeface="Century Gothic"/>
              </a:defRPr>
            </a:lvl1pPr>
            <a:lvl2pPr marR="0" lvl="1" algn="l" rtl="0">
              <a:spcBef>
                <a:spcPts val="0"/>
              </a:spcBef>
              <a:spcAft>
                <a:spcPts val="0"/>
              </a:spcAft>
              <a:buSzPts val="1400"/>
              <a:buNone/>
              <a:defRPr sz="2800" b="1" i="0" u="none" strike="noStrike" cap="none">
                <a:solidFill>
                  <a:srgbClr val="004266"/>
                </a:solidFill>
                <a:latin typeface="Arial"/>
                <a:ea typeface="Arial"/>
                <a:cs typeface="Arial"/>
                <a:sym typeface="Arial"/>
              </a:defRPr>
            </a:lvl2pPr>
            <a:lvl3pPr marR="0" lvl="2" algn="l" rtl="0">
              <a:spcBef>
                <a:spcPts val="0"/>
              </a:spcBef>
              <a:spcAft>
                <a:spcPts val="0"/>
              </a:spcAft>
              <a:buSzPts val="1400"/>
              <a:buNone/>
              <a:defRPr sz="2800" b="1" i="0" u="none" strike="noStrike" cap="none">
                <a:solidFill>
                  <a:srgbClr val="004266"/>
                </a:solidFill>
                <a:latin typeface="Arial"/>
                <a:ea typeface="Arial"/>
                <a:cs typeface="Arial"/>
                <a:sym typeface="Arial"/>
              </a:defRPr>
            </a:lvl3pPr>
            <a:lvl4pPr marR="0" lvl="3" algn="l" rtl="0">
              <a:spcBef>
                <a:spcPts val="0"/>
              </a:spcBef>
              <a:spcAft>
                <a:spcPts val="0"/>
              </a:spcAft>
              <a:buSzPts val="1400"/>
              <a:buNone/>
              <a:defRPr sz="2800" b="1" i="0" u="none" strike="noStrike" cap="none">
                <a:solidFill>
                  <a:srgbClr val="004266"/>
                </a:solidFill>
                <a:latin typeface="Arial"/>
                <a:ea typeface="Arial"/>
                <a:cs typeface="Arial"/>
                <a:sym typeface="Arial"/>
              </a:defRPr>
            </a:lvl4pPr>
            <a:lvl5pPr marR="0" lvl="4" algn="l" rtl="0">
              <a:spcBef>
                <a:spcPts val="0"/>
              </a:spcBef>
              <a:spcAft>
                <a:spcPts val="0"/>
              </a:spcAft>
              <a:buSzPts val="1400"/>
              <a:buNone/>
              <a:defRPr sz="2800" b="1" i="0" u="none" strike="noStrike" cap="none">
                <a:solidFill>
                  <a:srgbClr val="004266"/>
                </a:solidFill>
                <a:latin typeface="Arial"/>
                <a:ea typeface="Arial"/>
                <a:cs typeface="Arial"/>
                <a:sym typeface="Arial"/>
              </a:defRPr>
            </a:lvl5pPr>
            <a:lvl6pPr marR="0" lvl="5" algn="l" rtl="0">
              <a:spcBef>
                <a:spcPts val="0"/>
              </a:spcBef>
              <a:spcAft>
                <a:spcPts val="0"/>
              </a:spcAft>
              <a:buSzPts val="1400"/>
              <a:buNone/>
              <a:defRPr sz="2800" b="1" i="0" u="none" strike="noStrike" cap="none">
                <a:solidFill>
                  <a:srgbClr val="004266"/>
                </a:solidFill>
                <a:latin typeface="Arial"/>
                <a:ea typeface="Arial"/>
                <a:cs typeface="Arial"/>
                <a:sym typeface="Arial"/>
              </a:defRPr>
            </a:lvl6pPr>
            <a:lvl7pPr marR="0" lvl="6" algn="l" rtl="0">
              <a:spcBef>
                <a:spcPts val="0"/>
              </a:spcBef>
              <a:spcAft>
                <a:spcPts val="0"/>
              </a:spcAft>
              <a:buSzPts val="1400"/>
              <a:buNone/>
              <a:defRPr sz="2800" b="1" i="0" u="none" strike="noStrike" cap="none">
                <a:solidFill>
                  <a:srgbClr val="004266"/>
                </a:solidFill>
                <a:latin typeface="Arial"/>
                <a:ea typeface="Arial"/>
                <a:cs typeface="Arial"/>
                <a:sym typeface="Arial"/>
              </a:defRPr>
            </a:lvl7pPr>
            <a:lvl8pPr marR="0" lvl="7" algn="l" rtl="0">
              <a:spcBef>
                <a:spcPts val="0"/>
              </a:spcBef>
              <a:spcAft>
                <a:spcPts val="0"/>
              </a:spcAft>
              <a:buSzPts val="1400"/>
              <a:buNone/>
              <a:defRPr sz="2800" b="1" i="0" u="none" strike="noStrike" cap="none">
                <a:solidFill>
                  <a:srgbClr val="004266"/>
                </a:solidFill>
                <a:latin typeface="Arial"/>
                <a:ea typeface="Arial"/>
                <a:cs typeface="Arial"/>
                <a:sym typeface="Arial"/>
              </a:defRPr>
            </a:lvl8pPr>
            <a:lvl9pPr marR="0" lvl="8" algn="l" rtl="0">
              <a:spcBef>
                <a:spcPts val="0"/>
              </a:spcBef>
              <a:spcAft>
                <a:spcPts val="0"/>
              </a:spcAft>
              <a:buSzPts val="1400"/>
              <a:buNone/>
              <a:defRPr sz="2800" b="1" i="0" u="none" strike="noStrike" cap="none">
                <a:solidFill>
                  <a:srgbClr val="004266"/>
                </a:solidFill>
                <a:latin typeface="Arial"/>
                <a:ea typeface="Arial"/>
                <a:cs typeface="Arial"/>
                <a:sym typeface="Arial"/>
              </a:defRPr>
            </a:lvl9pPr>
          </a:lstStyle>
          <a:p>
            <a:endParaRPr/>
          </a:p>
        </p:txBody>
      </p:sp>
      <p:sp>
        <p:nvSpPr>
          <p:cNvPr id="11" name="Google Shape;11;p11"/>
          <p:cNvSpPr txBox="1">
            <a:spLocks noGrp="1"/>
          </p:cNvSpPr>
          <p:nvPr>
            <p:ph type="body" idx="1"/>
          </p:nvPr>
        </p:nvSpPr>
        <p:spPr>
          <a:xfrm>
            <a:off x="609600" y="1803788"/>
            <a:ext cx="10950971" cy="4322377"/>
          </a:xfrm>
          <a:prstGeom prst="rect">
            <a:avLst/>
          </a:prstGeom>
          <a:noFill/>
          <a:ln>
            <a:noFill/>
          </a:ln>
        </p:spPr>
        <p:txBody>
          <a:bodyPr spcFirstLastPara="1" wrap="square" lIns="0" tIns="0" rIns="0" bIns="0" anchor="t" anchorCtr="0">
            <a:noAutofit/>
          </a:bodyPr>
          <a:lstStyle>
            <a:lvl1pPr marL="457200" marR="0" lvl="0" indent="-355600" algn="l" rtl="0">
              <a:spcBef>
                <a:spcPts val="400"/>
              </a:spcBef>
              <a:spcAft>
                <a:spcPts val="0"/>
              </a:spcAft>
              <a:buClr>
                <a:srgbClr val="004266"/>
              </a:buClr>
              <a:buSzPts val="2000"/>
              <a:buFont typeface="Palatino Linotype"/>
              <a:buChar char="•"/>
              <a:defRPr sz="2000" b="0" i="0" u="none" strike="noStrike" cap="none">
                <a:solidFill>
                  <a:srgbClr val="004266"/>
                </a:solidFill>
                <a:latin typeface="Palatino Linotype"/>
                <a:ea typeface="Palatino Linotype"/>
                <a:cs typeface="Palatino Linotype"/>
                <a:sym typeface="Palatino Linotype"/>
              </a:defRPr>
            </a:lvl1pPr>
            <a:lvl2pPr marL="914400" marR="0" lvl="1" indent="-355600" algn="l" rtl="0">
              <a:spcBef>
                <a:spcPts val="400"/>
              </a:spcBef>
              <a:spcAft>
                <a:spcPts val="0"/>
              </a:spcAft>
              <a:buClr>
                <a:srgbClr val="004266"/>
              </a:buClr>
              <a:buSzPts val="2000"/>
              <a:buFont typeface="Arial"/>
              <a:buChar char="–"/>
              <a:defRPr sz="2000" b="0" i="0" u="none" strike="noStrike" cap="none">
                <a:solidFill>
                  <a:srgbClr val="004266"/>
                </a:solidFill>
                <a:latin typeface="Palatino Linotype"/>
                <a:ea typeface="Palatino Linotype"/>
                <a:cs typeface="Palatino Linotype"/>
                <a:sym typeface="Palatino Linotype"/>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Palatino Linotype"/>
                <a:ea typeface="Palatino Linotype"/>
                <a:cs typeface="Palatino Linotype"/>
                <a:sym typeface="Palatino Linotype"/>
              </a:defRPr>
            </a:lvl3pPr>
            <a:lvl4pPr marL="1828800" marR="0" lvl="3" indent="-355600" algn="l" rtl="0">
              <a:spcBef>
                <a:spcPts val="400"/>
              </a:spcBef>
              <a:spcAft>
                <a:spcPts val="0"/>
              </a:spcAft>
              <a:buClr>
                <a:schemeClr val="dk1"/>
              </a:buClr>
              <a:buSzPts val="2000"/>
              <a:buFont typeface="Palatino Linotype"/>
              <a:buChar char="–"/>
              <a:defRPr sz="2000" b="0" i="0" u="none" strike="noStrike" cap="none">
                <a:solidFill>
                  <a:schemeClr val="dk1"/>
                </a:solidFill>
                <a:latin typeface="Palatino Linotype"/>
                <a:ea typeface="Palatino Linotype"/>
                <a:cs typeface="Palatino Linotype"/>
                <a:sym typeface="Palatino Linotype"/>
              </a:defRPr>
            </a:lvl4pPr>
            <a:lvl5pPr marL="2286000" marR="0" lvl="4" indent="-355600" algn="l" rtl="0">
              <a:spcBef>
                <a:spcPts val="400"/>
              </a:spcBef>
              <a:spcAft>
                <a:spcPts val="0"/>
              </a:spcAft>
              <a:buClr>
                <a:schemeClr val="dk1"/>
              </a:buClr>
              <a:buSzPts val="2000"/>
              <a:buFont typeface="Palatino Linotype"/>
              <a:buChar char="»"/>
              <a:defRPr sz="2000" b="0" i="0" u="none" strike="noStrike" cap="none">
                <a:solidFill>
                  <a:schemeClr val="dk1"/>
                </a:solidFill>
                <a:latin typeface="Palatino Linotype"/>
                <a:ea typeface="Palatino Linotype"/>
                <a:cs typeface="Palatino Linotype"/>
                <a:sym typeface="Palatino Linotype"/>
              </a:defRPr>
            </a:lvl5pPr>
            <a:lvl6pPr marL="2743200" marR="0" lvl="5" indent="-355600" algn="l" rtl="0">
              <a:spcBef>
                <a:spcPts val="400"/>
              </a:spcBef>
              <a:spcAft>
                <a:spcPts val="0"/>
              </a:spcAft>
              <a:buClr>
                <a:schemeClr val="dk1"/>
              </a:buClr>
              <a:buSzPts val="2000"/>
              <a:buFont typeface="Palatino Linotype"/>
              <a:buChar char="»"/>
              <a:defRPr sz="2000" b="0" i="0" u="none" strike="noStrike" cap="none">
                <a:solidFill>
                  <a:schemeClr val="dk1"/>
                </a:solidFill>
                <a:latin typeface="Palatino Linotype"/>
                <a:ea typeface="Palatino Linotype"/>
                <a:cs typeface="Palatino Linotype"/>
                <a:sym typeface="Palatino Linotype"/>
              </a:defRPr>
            </a:lvl6pPr>
            <a:lvl7pPr marL="3200400" marR="0" lvl="6" indent="-355600" algn="l" rtl="0">
              <a:spcBef>
                <a:spcPts val="400"/>
              </a:spcBef>
              <a:spcAft>
                <a:spcPts val="0"/>
              </a:spcAft>
              <a:buClr>
                <a:schemeClr val="dk1"/>
              </a:buClr>
              <a:buSzPts val="2000"/>
              <a:buFont typeface="Palatino Linotype"/>
              <a:buChar char="»"/>
              <a:defRPr sz="2000" b="0" i="0" u="none" strike="noStrike" cap="none">
                <a:solidFill>
                  <a:schemeClr val="dk1"/>
                </a:solidFill>
                <a:latin typeface="Palatino Linotype"/>
                <a:ea typeface="Palatino Linotype"/>
                <a:cs typeface="Palatino Linotype"/>
                <a:sym typeface="Palatino Linotype"/>
              </a:defRPr>
            </a:lvl7pPr>
            <a:lvl8pPr marL="3657600" marR="0" lvl="7" indent="-355600" algn="l" rtl="0">
              <a:spcBef>
                <a:spcPts val="400"/>
              </a:spcBef>
              <a:spcAft>
                <a:spcPts val="0"/>
              </a:spcAft>
              <a:buClr>
                <a:schemeClr val="dk1"/>
              </a:buClr>
              <a:buSzPts val="2000"/>
              <a:buFont typeface="Palatino Linotype"/>
              <a:buChar char="»"/>
              <a:defRPr sz="2000" b="0" i="0" u="none" strike="noStrike" cap="none">
                <a:solidFill>
                  <a:schemeClr val="dk1"/>
                </a:solidFill>
                <a:latin typeface="Palatino Linotype"/>
                <a:ea typeface="Palatino Linotype"/>
                <a:cs typeface="Palatino Linotype"/>
                <a:sym typeface="Palatino Linotype"/>
              </a:defRPr>
            </a:lvl8pPr>
            <a:lvl9pPr marL="4114800" marR="0" lvl="8" indent="-355600" algn="l" rtl="0">
              <a:spcBef>
                <a:spcPts val="400"/>
              </a:spcBef>
              <a:spcAft>
                <a:spcPts val="0"/>
              </a:spcAft>
              <a:buClr>
                <a:schemeClr val="dk1"/>
              </a:buClr>
              <a:buSzPts val="2000"/>
              <a:buFont typeface="Palatino Linotype"/>
              <a:buChar char="»"/>
              <a:defRPr sz="20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12" name="Google Shape;12;p11"/>
          <p:cNvSpPr txBox="1">
            <a:spLocks noGrp="1"/>
          </p:cNvSpPr>
          <p:nvPr>
            <p:ph type="sldNum" idx="12"/>
          </p:nvPr>
        </p:nvSpPr>
        <p:spPr>
          <a:xfrm>
            <a:off x="8737600" y="6324605"/>
            <a:ext cx="2844800" cy="23177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100" b="0" i="0" u="none" strike="noStrike" cap="none">
                <a:solidFill>
                  <a:srgbClr val="004266"/>
                </a:solidFill>
                <a:latin typeface="Palatino Linotype"/>
                <a:ea typeface="Palatino Linotype"/>
                <a:cs typeface="Palatino Linotype"/>
                <a:sym typeface="Palatino Linotype"/>
              </a:defRPr>
            </a:lvl1pPr>
            <a:lvl2pPr marL="0" marR="0" lvl="1" indent="0" algn="r" rtl="0">
              <a:spcBef>
                <a:spcPts val="0"/>
              </a:spcBef>
              <a:buNone/>
              <a:defRPr sz="1100" b="0" i="0" u="none" strike="noStrike" cap="none">
                <a:solidFill>
                  <a:srgbClr val="004266"/>
                </a:solidFill>
                <a:latin typeface="Palatino Linotype"/>
                <a:ea typeface="Palatino Linotype"/>
                <a:cs typeface="Palatino Linotype"/>
                <a:sym typeface="Palatino Linotype"/>
              </a:defRPr>
            </a:lvl2pPr>
            <a:lvl3pPr marL="0" marR="0" lvl="2" indent="0" algn="r" rtl="0">
              <a:spcBef>
                <a:spcPts val="0"/>
              </a:spcBef>
              <a:buNone/>
              <a:defRPr sz="1100" b="0" i="0" u="none" strike="noStrike" cap="none">
                <a:solidFill>
                  <a:srgbClr val="004266"/>
                </a:solidFill>
                <a:latin typeface="Palatino Linotype"/>
                <a:ea typeface="Palatino Linotype"/>
                <a:cs typeface="Palatino Linotype"/>
                <a:sym typeface="Palatino Linotype"/>
              </a:defRPr>
            </a:lvl3pPr>
            <a:lvl4pPr marL="0" marR="0" lvl="3" indent="0" algn="r" rtl="0">
              <a:spcBef>
                <a:spcPts val="0"/>
              </a:spcBef>
              <a:buNone/>
              <a:defRPr sz="1100" b="0" i="0" u="none" strike="noStrike" cap="none">
                <a:solidFill>
                  <a:srgbClr val="004266"/>
                </a:solidFill>
                <a:latin typeface="Palatino Linotype"/>
                <a:ea typeface="Palatino Linotype"/>
                <a:cs typeface="Palatino Linotype"/>
                <a:sym typeface="Palatino Linotype"/>
              </a:defRPr>
            </a:lvl4pPr>
            <a:lvl5pPr marL="0" marR="0" lvl="4" indent="0" algn="r" rtl="0">
              <a:spcBef>
                <a:spcPts val="0"/>
              </a:spcBef>
              <a:buNone/>
              <a:defRPr sz="1100" b="0" i="0" u="none" strike="noStrike" cap="none">
                <a:solidFill>
                  <a:srgbClr val="004266"/>
                </a:solidFill>
                <a:latin typeface="Palatino Linotype"/>
                <a:ea typeface="Palatino Linotype"/>
                <a:cs typeface="Palatino Linotype"/>
                <a:sym typeface="Palatino Linotype"/>
              </a:defRPr>
            </a:lvl5pPr>
            <a:lvl6pPr marL="0" marR="0" lvl="5" indent="0" algn="r" rtl="0">
              <a:spcBef>
                <a:spcPts val="0"/>
              </a:spcBef>
              <a:buNone/>
              <a:defRPr sz="1100" b="0" i="0" u="none" strike="noStrike" cap="none">
                <a:solidFill>
                  <a:srgbClr val="004266"/>
                </a:solidFill>
                <a:latin typeface="Palatino Linotype"/>
                <a:ea typeface="Palatino Linotype"/>
                <a:cs typeface="Palatino Linotype"/>
                <a:sym typeface="Palatino Linotype"/>
              </a:defRPr>
            </a:lvl6pPr>
            <a:lvl7pPr marL="0" marR="0" lvl="6" indent="0" algn="r" rtl="0">
              <a:spcBef>
                <a:spcPts val="0"/>
              </a:spcBef>
              <a:buNone/>
              <a:defRPr sz="1100" b="0" i="0" u="none" strike="noStrike" cap="none">
                <a:solidFill>
                  <a:srgbClr val="004266"/>
                </a:solidFill>
                <a:latin typeface="Palatino Linotype"/>
                <a:ea typeface="Palatino Linotype"/>
                <a:cs typeface="Palatino Linotype"/>
                <a:sym typeface="Palatino Linotype"/>
              </a:defRPr>
            </a:lvl7pPr>
            <a:lvl8pPr marL="0" marR="0" lvl="7" indent="0" algn="r" rtl="0">
              <a:spcBef>
                <a:spcPts val="0"/>
              </a:spcBef>
              <a:buNone/>
              <a:defRPr sz="1100" b="0" i="0" u="none" strike="noStrike" cap="none">
                <a:solidFill>
                  <a:srgbClr val="004266"/>
                </a:solidFill>
                <a:latin typeface="Palatino Linotype"/>
                <a:ea typeface="Palatino Linotype"/>
                <a:cs typeface="Palatino Linotype"/>
                <a:sym typeface="Palatino Linotype"/>
              </a:defRPr>
            </a:lvl8pPr>
            <a:lvl9pPr marL="0" marR="0" lvl="8" indent="0" algn="r" rtl="0">
              <a:spcBef>
                <a:spcPts val="0"/>
              </a:spcBef>
              <a:buNone/>
              <a:defRPr sz="1100" b="0" i="0" u="none" strike="noStrike" cap="none">
                <a:solidFill>
                  <a:srgbClr val="004266"/>
                </a:solidFill>
                <a:latin typeface="Palatino Linotype"/>
                <a:ea typeface="Palatino Linotype"/>
                <a:cs typeface="Palatino Linotype"/>
                <a:sym typeface="Palatino Linotype"/>
              </a:defRPr>
            </a:lvl9pPr>
          </a:lstStyle>
          <a:p>
            <a:pPr marL="0" lvl="0" indent="0" algn="r" rtl="0">
              <a:spcBef>
                <a:spcPts val="0"/>
              </a:spcBef>
              <a:spcAft>
                <a:spcPts val="0"/>
              </a:spcAft>
              <a:buNone/>
            </a:pPr>
            <a:fld id="{00000000-1234-1234-1234-123412341234}" type="slidenum">
              <a:rPr lang="en-US"/>
              <a:t>‹#›</a:t>
            </a:fld>
            <a:endParaRPr/>
          </a:p>
        </p:txBody>
      </p:sp>
      <p:cxnSp>
        <p:nvCxnSpPr>
          <p:cNvPr id="13" name="Google Shape;13;p11"/>
          <p:cNvCxnSpPr/>
          <p:nvPr/>
        </p:nvCxnSpPr>
        <p:spPr>
          <a:xfrm>
            <a:off x="609600" y="838200"/>
            <a:ext cx="11074400" cy="0"/>
          </a:xfrm>
          <a:prstGeom prst="straightConnector1">
            <a:avLst/>
          </a:prstGeom>
          <a:noFill/>
          <a:ln w="9525" cap="flat" cmpd="sng">
            <a:solidFill>
              <a:schemeClr val="dk1"/>
            </a:solidFill>
            <a:prstDash val="solid"/>
            <a:round/>
            <a:headEnd type="none" w="med" len="med"/>
            <a:tailEnd type="none" w="med" len="med"/>
          </a:ln>
        </p:spPr>
      </p:cxnSp>
      <p:pic>
        <p:nvPicPr>
          <p:cNvPr id="14" name="Google Shape;14;p11"/>
          <p:cNvPicPr preferRelativeResize="0"/>
          <p:nvPr/>
        </p:nvPicPr>
        <p:blipFill rotWithShape="1">
          <a:blip r:embed="rId6">
            <a:alphaModFix/>
          </a:blip>
          <a:srcRect/>
          <a:stretch/>
        </p:blipFill>
        <p:spPr>
          <a:xfrm>
            <a:off x="10160000" y="138110"/>
            <a:ext cx="1838269" cy="6858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1"/>
          <p:cNvSpPr txBox="1">
            <a:spLocks noGrp="1"/>
          </p:cNvSpPr>
          <p:nvPr>
            <p:ph type="ctrTitle"/>
          </p:nvPr>
        </p:nvSpPr>
        <p:spPr>
          <a:xfrm>
            <a:off x="638175" y="2130425"/>
            <a:ext cx="8880600" cy="14700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sz="5000"/>
              <a:t>Making Human-Like </a:t>
            </a:r>
            <a:br>
              <a:rPr lang="en-US" sz="5000"/>
            </a:br>
            <a:r>
              <a:rPr lang="en-US" sz="5000"/>
              <a:t>Moral Decisions</a:t>
            </a:r>
            <a:endParaRPr sz="5000"/>
          </a:p>
        </p:txBody>
      </p:sp>
      <p:sp>
        <p:nvSpPr>
          <p:cNvPr id="37" name="Google Shape;37;p1"/>
          <p:cNvSpPr txBox="1">
            <a:spLocks noGrp="1"/>
          </p:cNvSpPr>
          <p:nvPr>
            <p:ph type="subTitle" idx="1"/>
          </p:nvPr>
        </p:nvSpPr>
        <p:spPr>
          <a:xfrm>
            <a:off x="638175" y="3886199"/>
            <a:ext cx="7153274" cy="1852749"/>
          </a:xfrm>
          <a:prstGeom prst="rect">
            <a:avLst/>
          </a:prstGeom>
          <a:noFill/>
          <a:ln>
            <a:noFill/>
          </a:ln>
        </p:spPr>
        <p:txBody>
          <a:bodyPr spcFirstLastPara="1" wrap="square" lIns="0" tIns="0" rIns="0" bIns="0" anchor="t" anchorCtr="0">
            <a:noAutofit/>
          </a:bodyPr>
          <a:lstStyle/>
          <a:p>
            <a:pPr marL="0" indent="0">
              <a:spcBef>
                <a:spcPts val="0"/>
              </a:spcBef>
            </a:pPr>
            <a:r>
              <a:rPr lang="en-US" dirty="0"/>
              <a:t>Andrea </a:t>
            </a:r>
            <a:r>
              <a:rPr lang="en-US" dirty="0" err="1"/>
              <a:t>Loreggia</a:t>
            </a:r>
            <a:r>
              <a:rPr lang="en-US" dirty="0"/>
              <a:t>, </a:t>
            </a:r>
            <a:r>
              <a:rPr lang="en-US" dirty="0">
                <a:solidFill>
                  <a:srgbClr val="215C4E"/>
                </a:solidFill>
              </a:rPr>
              <a:t>University of Brescia</a:t>
            </a:r>
            <a:endParaRPr dirty="0">
              <a:solidFill>
                <a:srgbClr val="215C4E"/>
              </a:solidFill>
            </a:endParaRPr>
          </a:p>
          <a:p>
            <a:pPr marL="0" lvl="0" indent="0" algn="l" rtl="0">
              <a:spcBef>
                <a:spcPts val="360"/>
              </a:spcBef>
              <a:spcAft>
                <a:spcPts val="0"/>
              </a:spcAft>
              <a:buClr>
                <a:srgbClr val="00B2F2"/>
              </a:buClr>
              <a:buSzPts val="1800"/>
              <a:buFont typeface="Palatino Linotype"/>
              <a:buNone/>
            </a:pPr>
            <a:r>
              <a:rPr lang="en-US" i="1" dirty="0"/>
              <a:t>Nicholas Mattei, </a:t>
            </a:r>
            <a:r>
              <a:rPr lang="en-US" i="1" dirty="0">
                <a:solidFill>
                  <a:srgbClr val="215C4E"/>
                </a:solidFill>
              </a:rPr>
              <a:t>Tulane University</a:t>
            </a:r>
            <a:endParaRPr i="1" dirty="0"/>
          </a:p>
          <a:p>
            <a:pPr marL="0" lvl="0" indent="0" algn="l" rtl="0">
              <a:spcBef>
                <a:spcPts val="360"/>
              </a:spcBef>
              <a:spcAft>
                <a:spcPts val="0"/>
              </a:spcAft>
              <a:buClr>
                <a:srgbClr val="00B2F2"/>
              </a:buClr>
              <a:buSzPts val="1800"/>
              <a:buFont typeface="Palatino Linotype"/>
              <a:buNone/>
            </a:pPr>
            <a:r>
              <a:rPr lang="en-US" dirty="0"/>
              <a:t>Taher </a:t>
            </a:r>
            <a:r>
              <a:rPr lang="en-US" dirty="0" err="1"/>
              <a:t>Rahgooy</a:t>
            </a:r>
            <a:r>
              <a:rPr lang="en-US" dirty="0"/>
              <a:t>, </a:t>
            </a:r>
            <a:r>
              <a:rPr lang="en-US" dirty="0">
                <a:solidFill>
                  <a:srgbClr val="215C4E"/>
                </a:solidFill>
              </a:rPr>
              <a:t>University of West Florida</a:t>
            </a:r>
            <a:endParaRPr dirty="0"/>
          </a:p>
          <a:p>
            <a:pPr marL="0" lvl="0" indent="0" algn="l" rtl="0">
              <a:spcBef>
                <a:spcPts val="360"/>
              </a:spcBef>
              <a:spcAft>
                <a:spcPts val="0"/>
              </a:spcAft>
              <a:buClr>
                <a:srgbClr val="00B2F2"/>
              </a:buClr>
              <a:buSzPts val="1800"/>
              <a:buFont typeface="Palatino Linotype"/>
              <a:buNone/>
            </a:pPr>
            <a:r>
              <a:rPr lang="en-US" dirty="0"/>
              <a:t>Francesca Rossi, </a:t>
            </a:r>
            <a:r>
              <a:rPr lang="en-US" dirty="0">
                <a:solidFill>
                  <a:srgbClr val="215C4E"/>
                </a:solidFill>
              </a:rPr>
              <a:t>IBM Research</a:t>
            </a:r>
            <a:endParaRPr dirty="0"/>
          </a:p>
          <a:p>
            <a:pPr marL="0" lvl="0" indent="0" algn="l" rtl="0">
              <a:spcBef>
                <a:spcPts val="360"/>
              </a:spcBef>
              <a:spcAft>
                <a:spcPts val="0"/>
              </a:spcAft>
              <a:buClr>
                <a:srgbClr val="00B2F2"/>
              </a:buClr>
              <a:buSzPts val="1800"/>
              <a:buFont typeface="Palatino Linotype"/>
              <a:buNone/>
            </a:pPr>
            <a:r>
              <a:rPr lang="en-US" dirty="0" err="1"/>
              <a:t>Biplav</a:t>
            </a:r>
            <a:r>
              <a:rPr lang="en-US" dirty="0"/>
              <a:t> Srivastava, </a:t>
            </a:r>
            <a:r>
              <a:rPr lang="en-US" dirty="0">
                <a:solidFill>
                  <a:srgbClr val="215C4E"/>
                </a:solidFill>
              </a:rPr>
              <a:t>University of South </a:t>
            </a:r>
            <a:r>
              <a:rPr lang="en-US" dirty="0" err="1">
                <a:solidFill>
                  <a:srgbClr val="215C4E"/>
                </a:solidFill>
              </a:rPr>
              <a:t>Caroliana</a:t>
            </a:r>
            <a:endParaRPr dirty="0"/>
          </a:p>
          <a:p>
            <a:pPr marL="0" lvl="0" indent="0" algn="l" rtl="0">
              <a:spcBef>
                <a:spcPts val="360"/>
              </a:spcBef>
              <a:spcAft>
                <a:spcPts val="0"/>
              </a:spcAft>
              <a:buClr>
                <a:srgbClr val="00B2F2"/>
              </a:buClr>
              <a:buSzPts val="1800"/>
              <a:buFont typeface="Palatino Linotype"/>
              <a:buNone/>
            </a:pPr>
            <a:r>
              <a:rPr lang="en-US" dirty="0"/>
              <a:t>Kristen Brent Venable, </a:t>
            </a:r>
            <a:r>
              <a:rPr lang="en-US" dirty="0">
                <a:solidFill>
                  <a:srgbClr val="215C4E"/>
                </a:solidFill>
              </a:rPr>
              <a:t>IHMC and University of West Florida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0"/>
          <p:cNvSpPr txBox="1">
            <a:spLocks noGrp="1"/>
          </p:cNvSpPr>
          <p:nvPr>
            <p:ph type="title"/>
          </p:nvPr>
        </p:nvSpPr>
        <p:spPr>
          <a:xfrm>
            <a:off x="609600" y="237490"/>
            <a:ext cx="10972800" cy="42703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Computational Experiments</a:t>
            </a:r>
            <a:endParaRPr/>
          </a:p>
        </p:txBody>
      </p:sp>
      <p:sp>
        <p:nvSpPr>
          <p:cNvPr id="118" name="Google Shape;118;p10"/>
          <p:cNvSpPr txBox="1">
            <a:spLocks noGrp="1"/>
          </p:cNvSpPr>
          <p:nvPr>
            <p:ph type="body" idx="1"/>
          </p:nvPr>
        </p:nvSpPr>
        <p:spPr>
          <a:xfrm>
            <a:off x="9677940" y="1261872"/>
            <a:ext cx="2428716" cy="1909844"/>
          </a:xfrm>
          <a:prstGeom prst="rect">
            <a:avLst/>
          </a:prstGeom>
          <a:noFill/>
          <a:ln>
            <a:noFill/>
          </a:ln>
        </p:spPr>
        <p:txBody>
          <a:bodyPr spcFirstLastPara="1" wrap="square" lIns="0" tIns="0" rIns="0" bIns="0" anchor="t" anchorCtr="0">
            <a:noAutofit/>
          </a:bodyPr>
          <a:lstStyle/>
          <a:p>
            <a:pPr marL="231775" lvl="0" indent="-231775" algn="l" rtl="0">
              <a:spcBef>
                <a:spcPts val="0"/>
              </a:spcBef>
              <a:spcAft>
                <a:spcPts val="0"/>
              </a:spcAft>
              <a:buClr>
                <a:srgbClr val="004266"/>
              </a:buClr>
              <a:buSzPts val="2000"/>
              <a:buFont typeface="Palatino Linotype"/>
              <a:buChar char="•"/>
            </a:pPr>
            <a:r>
              <a:rPr lang="en-US" dirty="0"/>
              <a:t>Computationally we see:</a:t>
            </a:r>
          </a:p>
          <a:p>
            <a:pPr marL="231775" lvl="0" indent="-231775" algn="l" rtl="0">
              <a:spcBef>
                <a:spcPts val="0"/>
              </a:spcBef>
              <a:spcAft>
                <a:spcPts val="0"/>
              </a:spcAft>
              <a:buClr>
                <a:srgbClr val="004266"/>
              </a:buClr>
              <a:buSzPts val="2000"/>
              <a:buFont typeface="Palatino Linotype"/>
              <a:buChar char="•"/>
            </a:pPr>
            <a:endParaRPr lang="en-US" dirty="0"/>
          </a:p>
          <a:p>
            <a:pPr marL="231775" lvl="0" indent="-231775" algn="l" rtl="0">
              <a:spcBef>
                <a:spcPts val="0"/>
              </a:spcBef>
              <a:spcAft>
                <a:spcPts val="0"/>
              </a:spcAft>
              <a:buClr>
                <a:srgbClr val="004266"/>
              </a:buClr>
              <a:buSzPts val="2000"/>
              <a:buFont typeface="Palatino Linotype"/>
              <a:buChar char="•"/>
            </a:pPr>
            <a:r>
              <a:rPr lang="en-US" dirty="0"/>
              <a:t>As we mix the two policies and their importance MDFT-O is able to maintain high levels of reward and produce reliably short paths.</a:t>
            </a:r>
            <a:endParaRPr dirty="0"/>
          </a:p>
        </p:txBody>
      </p:sp>
      <p:sp>
        <p:nvSpPr>
          <p:cNvPr id="119" name="Google Shape;119;p10"/>
          <p:cNvSpPr txBox="1">
            <a:spLocks noGrp="1"/>
          </p:cNvSpPr>
          <p:nvPr>
            <p:ph type="sldNum" idx="12"/>
          </p:nvPr>
        </p:nvSpPr>
        <p:spPr>
          <a:xfrm>
            <a:off x="8737600" y="6319600"/>
            <a:ext cx="2844800" cy="23177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10</a:t>
            </a:fld>
            <a:endParaRPr/>
          </a:p>
        </p:txBody>
      </p:sp>
      <p:pic>
        <p:nvPicPr>
          <p:cNvPr id="120" name="Google Shape;120;p10"/>
          <p:cNvPicPr preferRelativeResize="0"/>
          <p:nvPr/>
        </p:nvPicPr>
        <p:blipFill rotWithShape="1">
          <a:blip r:embed="rId3">
            <a:alphaModFix/>
          </a:blip>
          <a:srcRect/>
          <a:stretch/>
        </p:blipFill>
        <p:spPr>
          <a:xfrm>
            <a:off x="0" y="1148353"/>
            <a:ext cx="9677939" cy="56071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7"/>
          <p:cNvSpPr txBox="1">
            <a:spLocks noGrp="1"/>
          </p:cNvSpPr>
          <p:nvPr>
            <p:ph type="title"/>
          </p:nvPr>
        </p:nvSpPr>
        <p:spPr>
          <a:xfrm>
            <a:off x="609600" y="237490"/>
            <a:ext cx="10972800" cy="42703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Survey Context - Human Experiments</a:t>
            </a:r>
            <a:endParaRPr/>
          </a:p>
        </p:txBody>
      </p:sp>
      <p:sp>
        <p:nvSpPr>
          <p:cNvPr id="96" name="Google Shape;96;p7"/>
          <p:cNvSpPr txBox="1">
            <a:spLocks noGrp="1"/>
          </p:cNvSpPr>
          <p:nvPr>
            <p:ph type="body" idx="1"/>
          </p:nvPr>
        </p:nvSpPr>
        <p:spPr>
          <a:xfrm>
            <a:off x="838199" y="1201783"/>
            <a:ext cx="6921613" cy="497518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04266"/>
              </a:buClr>
              <a:buSzPts val="2000"/>
              <a:buFont typeface="Palatino Linotype"/>
              <a:buNone/>
            </a:pPr>
            <a:r>
              <a:rPr lang="en-US" dirty="0"/>
              <a:t>Survey Design</a:t>
            </a:r>
            <a:endParaRPr dirty="0"/>
          </a:p>
          <a:p>
            <a:pPr marL="231775" lvl="0" indent="-231775" algn="l" rtl="0">
              <a:spcBef>
                <a:spcPts val="400"/>
              </a:spcBef>
              <a:spcAft>
                <a:spcPts val="0"/>
              </a:spcAft>
              <a:buClr>
                <a:srgbClr val="004266"/>
              </a:buClr>
              <a:buSzPts val="2000"/>
              <a:buFont typeface="Palatino Linotype"/>
              <a:buChar char="•"/>
            </a:pPr>
            <a:r>
              <a:rPr lang="en-US" dirty="0"/>
              <a:t>Framed in terms of choosing different roads at an intersection where each road is labeled with two values: </a:t>
            </a:r>
          </a:p>
          <a:p>
            <a:pPr marL="688975" lvl="1" indent="-231775">
              <a:spcBef>
                <a:spcPts val="400"/>
              </a:spcBef>
              <a:buSzPts val="2000"/>
              <a:buFont typeface="Palatino Linotype"/>
              <a:buChar char="•"/>
            </a:pPr>
            <a:r>
              <a:rPr lang="en-US" dirty="0"/>
              <a:t>the first one representing how fast (but possibly unsafely) it will take the respondent to destination and </a:t>
            </a:r>
          </a:p>
          <a:p>
            <a:pPr marL="688975" lvl="1" indent="-231775">
              <a:spcBef>
                <a:spcPts val="400"/>
              </a:spcBef>
              <a:buSzPts val="2000"/>
              <a:buFont typeface="Palatino Linotype"/>
              <a:buChar char="•"/>
            </a:pPr>
            <a:r>
              <a:rPr lang="en-US" dirty="0"/>
              <a:t>the second representing how safe, but possibly slower, the road is. </a:t>
            </a:r>
          </a:p>
          <a:p>
            <a:pPr marL="231775" lvl="0" indent="-231775" algn="l" rtl="0">
              <a:spcBef>
                <a:spcPts val="400"/>
              </a:spcBef>
              <a:spcAft>
                <a:spcPts val="0"/>
              </a:spcAft>
              <a:buClr>
                <a:srgbClr val="004266"/>
              </a:buClr>
              <a:buSzPts val="2000"/>
              <a:buFont typeface="Palatino Linotype"/>
              <a:buChar char="•"/>
            </a:pPr>
            <a:endParaRPr dirty="0"/>
          </a:p>
          <a:p>
            <a:pPr marL="231775" lvl="0" indent="-231775" algn="l" rtl="0">
              <a:spcBef>
                <a:spcPts val="400"/>
              </a:spcBef>
              <a:spcAft>
                <a:spcPts val="0"/>
              </a:spcAft>
              <a:buClr>
                <a:srgbClr val="004266"/>
              </a:buClr>
              <a:buSzPts val="2000"/>
              <a:buFont typeface="Palatino Linotype"/>
              <a:buChar char="•"/>
            </a:pPr>
            <a:r>
              <a:rPr lang="en-US" dirty="0"/>
              <a:t>The roads were used as proxies of the actions on the grid</a:t>
            </a:r>
            <a:endParaRPr dirty="0"/>
          </a:p>
          <a:p>
            <a:pPr marL="231775" lvl="0" indent="-231775" algn="l" rtl="0">
              <a:spcBef>
                <a:spcPts val="400"/>
              </a:spcBef>
              <a:spcAft>
                <a:spcPts val="0"/>
              </a:spcAft>
              <a:buClr>
                <a:srgbClr val="004266"/>
              </a:buClr>
              <a:buSzPts val="2000"/>
              <a:buFont typeface="Palatino Linotype"/>
              <a:buChar char="•"/>
            </a:pPr>
            <a:endParaRPr lang="en-US" dirty="0"/>
          </a:p>
          <a:p>
            <a:pPr marL="231775" lvl="0" indent="-231775" algn="l" rtl="0">
              <a:spcBef>
                <a:spcPts val="400"/>
              </a:spcBef>
              <a:spcAft>
                <a:spcPts val="0"/>
              </a:spcAft>
              <a:buClr>
                <a:srgbClr val="004266"/>
              </a:buClr>
              <a:buSzPts val="2000"/>
              <a:buFont typeface="Palatino Linotype"/>
              <a:buChar char="•"/>
            </a:pPr>
            <a:r>
              <a:rPr lang="en-US" dirty="0"/>
              <a:t>Scores presented to the participants were obtained by multiplying the corresponding 𝑠𝑞𝑛 and 𝑠𝑞𝑐 values by 100.</a:t>
            </a:r>
            <a:endParaRPr dirty="0"/>
          </a:p>
          <a:p>
            <a:pPr marL="231775" lvl="0" indent="-104775" algn="l" rtl="0">
              <a:spcBef>
                <a:spcPts val="400"/>
              </a:spcBef>
              <a:spcAft>
                <a:spcPts val="0"/>
              </a:spcAft>
              <a:buClr>
                <a:srgbClr val="004266"/>
              </a:buClr>
              <a:buSzPts val="2000"/>
              <a:buFont typeface="Palatino Linotype"/>
              <a:buNone/>
            </a:pPr>
            <a:endParaRPr dirty="0"/>
          </a:p>
        </p:txBody>
      </p:sp>
      <p:pic>
        <p:nvPicPr>
          <p:cNvPr id="97" name="Google Shape;97;p7" descr="Graphical user interface, text, application, letter&#10;&#10;Description automatically generated"/>
          <p:cNvPicPr preferRelativeResize="0"/>
          <p:nvPr/>
        </p:nvPicPr>
        <p:blipFill rotWithShape="1">
          <a:blip r:embed="rId3">
            <a:alphaModFix/>
          </a:blip>
          <a:srcRect/>
          <a:stretch/>
        </p:blipFill>
        <p:spPr>
          <a:xfrm>
            <a:off x="7759813" y="1201783"/>
            <a:ext cx="4277533" cy="3657600"/>
          </a:xfrm>
          <a:prstGeom prst="rect">
            <a:avLst/>
          </a:prstGeom>
          <a:noFill/>
          <a:ln>
            <a:noFill/>
          </a:ln>
        </p:spPr>
      </p:pic>
      <p:sp>
        <p:nvSpPr>
          <p:cNvPr id="98" name="Google Shape;98;p7"/>
          <p:cNvSpPr/>
          <p:nvPr/>
        </p:nvSpPr>
        <p:spPr>
          <a:xfrm>
            <a:off x="4827592" y="5688449"/>
            <a:ext cx="7364408" cy="1169551"/>
          </a:xfrm>
          <a:prstGeom prst="rect">
            <a:avLst/>
          </a:prstGeom>
          <a:solidFill>
            <a:srgbClr val="CFE6F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u="none" strike="noStrike" cap="none">
                <a:solidFill>
                  <a:schemeClr val="dk1"/>
                </a:solidFill>
                <a:latin typeface="Helvetica Neue"/>
                <a:ea typeface="Helvetica Neue"/>
                <a:cs typeface="Helvetica Neue"/>
                <a:sym typeface="Helvetica Neue"/>
              </a:rPr>
              <a:t>IRB Exemption and Compensation</a:t>
            </a:r>
            <a:r>
              <a:rPr lang="en-US" sz="1400" b="0" i="0" u="none" strike="noStrike" cap="none">
                <a:solidFill>
                  <a:schemeClr val="dk1"/>
                </a:solidFill>
                <a:latin typeface="Helvetica Neue"/>
                <a:ea typeface="Helvetica Neue"/>
                <a:cs typeface="Helvetica Neue"/>
                <a:sym typeface="Helvetica Neue"/>
              </a:rPr>
              <a:t>: This research study has been certified as exempt</a:t>
            </a:r>
            <a:endParaRPr/>
          </a:p>
          <a:p>
            <a:pPr marL="0" marR="0" lvl="0" indent="0" algn="l" rtl="0">
              <a:spcBef>
                <a:spcPts val="0"/>
              </a:spcBef>
              <a:spcAft>
                <a:spcPts val="0"/>
              </a:spcAft>
              <a:buNone/>
            </a:pPr>
            <a:r>
              <a:rPr lang="en-US" sz="1400">
                <a:solidFill>
                  <a:schemeClr val="dk1"/>
                </a:solidFill>
                <a:latin typeface="Helvetica Neue"/>
                <a:ea typeface="Helvetica Neue"/>
                <a:cs typeface="Helvetica Neue"/>
                <a:sym typeface="Helvetica Neue"/>
              </a:rPr>
              <a:t>from the IRB per 45 CFR 46.104(d)(3) and 45 CFR 46.111(a)(7) by University of South Carolina IRB# Pro00118795. Participants were compensated at a rate of 1 USD per survey attempt consisting of 9 questions and the validation check. Amazon charged an additional administrative fee of 40%.</a:t>
            </a:r>
            <a:endParaRPr sz="1400">
              <a:solidFill>
                <a:schemeClr val="dk1"/>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8"/>
          <p:cNvSpPr txBox="1">
            <a:spLocks noGrp="1"/>
          </p:cNvSpPr>
          <p:nvPr>
            <p:ph type="title"/>
          </p:nvPr>
        </p:nvSpPr>
        <p:spPr>
          <a:xfrm>
            <a:off x="609600" y="237490"/>
            <a:ext cx="10972800" cy="42703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Data: Human Trajectories</a:t>
            </a:r>
            <a:endParaRPr/>
          </a:p>
        </p:txBody>
      </p:sp>
      <p:sp>
        <p:nvSpPr>
          <p:cNvPr id="104" name="Google Shape;104;p8"/>
          <p:cNvSpPr txBox="1">
            <a:spLocks noGrp="1"/>
          </p:cNvSpPr>
          <p:nvPr>
            <p:ph type="body" idx="1"/>
          </p:nvPr>
        </p:nvSpPr>
        <p:spPr>
          <a:xfrm>
            <a:off x="338150" y="931825"/>
            <a:ext cx="10972800" cy="5245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04266"/>
              </a:buClr>
              <a:buSzPts val="2000"/>
              <a:buFont typeface="Palatino Linotype"/>
              <a:buNone/>
            </a:pPr>
            <a:endParaRPr dirty="0"/>
          </a:p>
          <a:p>
            <a:pPr marL="231775" lvl="0" indent="-231775" algn="l" rtl="0">
              <a:spcBef>
                <a:spcPts val="400"/>
              </a:spcBef>
              <a:spcAft>
                <a:spcPts val="0"/>
              </a:spcAft>
              <a:buClr>
                <a:srgbClr val="004266"/>
              </a:buClr>
              <a:buSzPts val="2000"/>
              <a:buFont typeface="Palatino Linotype"/>
              <a:buChar char="•"/>
            </a:pPr>
            <a:r>
              <a:rPr lang="en-US" dirty="0"/>
              <a:t>9x9 grid made 81 questions with a question having </a:t>
            </a:r>
            <a:br>
              <a:rPr lang="en-US" dirty="0"/>
            </a:br>
            <a:r>
              <a:rPr lang="en-US" dirty="0"/>
              <a:t>a maximum of 8 solution choices </a:t>
            </a:r>
          </a:p>
          <a:p>
            <a:pPr marL="688975" lvl="1" indent="-231775">
              <a:spcBef>
                <a:spcPts val="400"/>
              </a:spcBef>
              <a:buSzPts val="2000"/>
              <a:buFont typeface="Palatino Linotype"/>
              <a:buChar char="•"/>
            </a:pPr>
            <a:r>
              <a:rPr lang="en-US" dirty="0"/>
              <a:t>(questions regarding boundary cells had fewer). </a:t>
            </a:r>
            <a:endParaRPr dirty="0"/>
          </a:p>
          <a:p>
            <a:pPr marL="231775" lvl="0" indent="-231775" algn="l" rtl="0">
              <a:spcBef>
                <a:spcPts val="400"/>
              </a:spcBef>
              <a:spcAft>
                <a:spcPts val="0"/>
              </a:spcAft>
              <a:buClr>
                <a:srgbClr val="004266"/>
              </a:buClr>
              <a:buSzPts val="2000"/>
              <a:buFont typeface="Palatino Linotype"/>
              <a:buChar char="•"/>
            </a:pPr>
            <a:r>
              <a:rPr lang="en-US" dirty="0"/>
              <a:t>The questions were divided into 9 sub-surveys </a:t>
            </a:r>
            <a:br>
              <a:rPr lang="en-US" dirty="0"/>
            </a:br>
            <a:r>
              <a:rPr lang="en-US" dirty="0"/>
              <a:t>consisting of 9 questions and a validation </a:t>
            </a:r>
            <a:br>
              <a:rPr lang="en-US" dirty="0"/>
            </a:br>
            <a:r>
              <a:rPr lang="en-US" dirty="0"/>
              <a:t>question (requiring the sub-survey number to be entered). </a:t>
            </a:r>
          </a:p>
          <a:p>
            <a:pPr marL="231775" lvl="0" indent="-231775" algn="l" rtl="0">
              <a:spcBef>
                <a:spcPts val="400"/>
              </a:spcBef>
              <a:spcAft>
                <a:spcPts val="0"/>
              </a:spcAft>
              <a:buClr>
                <a:srgbClr val="004266"/>
              </a:buClr>
              <a:buSzPts val="2000"/>
              <a:buFont typeface="Palatino Linotype"/>
              <a:buChar char="•"/>
            </a:pPr>
            <a:r>
              <a:rPr lang="en-US" dirty="0"/>
              <a:t>The participants were given a common survey link </a:t>
            </a:r>
            <a:br>
              <a:rPr lang="en-US" dirty="0"/>
            </a:br>
            <a:r>
              <a:rPr lang="en-US" dirty="0"/>
              <a:t>and a participant could be assigned any of the 9 </a:t>
            </a:r>
            <a:br>
              <a:rPr lang="en-US" dirty="0"/>
            </a:br>
            <a:r>
              <a:rPr lang="en-US" dirty="0"/>
              <a:t>sub-surveys 2. </a:t>
            </a:r>
            <a:endParaRPr dirty="0"/>
          </a:p>
          <a:p>
            <a:pPr marL="231775" lvl="0" indent="-231775" algn="l" rtl="0">
              <a:spcBef>
                <a:spcPts val="400"/>
              </a:spcBef>
              <a:spcAft>
                <a:spcPts val="0"/>
              </a:spcAft>
              <a:buClr>
                <a:srgbClr val="004266"/>
              </a:buClr>
              <a:buSzPts val="2000"/>
              <a:buFont typeface="Palatino Linotype"/>
              <a:buChar char="•"/>
            </a:pPr>
            <a:endParaRPr lang="en-US" dirty="0"/>
          </a:p>
          <a:p>
            <a:pPr marL="231775" lvl="0" indent="-231775" algn="l" rtl="0">
              <a:spcBef>
                <a:spcPts val="400"/>
              </a:spcBef>
              <a:spcAft>
                <a:spcPts val="0"/>
              </a:spcAft>
              <a:buClr>
                <a:srgbClr val="004266"/>
              </a:buClr>
              <a:buSzPts val="2000"/>
              <a:buFont typeface="Palatino Linotype"/>
              <a:buChar char="•"/>
            </a:pPr>
            <a:r>
              <a:rPr lang="en-US" dirty="0"/>
              <a:t>A total of 185 participants responded and we obtained an average of 21 responses per cell.</a:t>
            </a:r>
            <a:endParaRPr dirty="0"/>
          </a:p>
          <a:p>
            <a:pPr marL="231775" lvl="0" indent="-231775" algn="l" rtl="0">
              <a:spcBef>
                <a:spcPts val="400"/>
              </a:spcBef>
              <a:spcAft>
                <a:spcPts val="0"/>
              </a:spcAft>
              <a:buClr>
                <a:srgbClr val="004266"/>
              </a:buClr>
              <a:buSzPts val="2000"/>
              <a:buFont typeface="Palatino Linotype"/>
              <a:buChar char="•"/>
            </a:pPr>
            <a:r>
              <a:rPr lang="en-US" dirty="0"/>
              <a:t>We then used the frequencies with which participants chose the different roads to obtain a probability distribution over the actions of the corresponding cell. </a:t>
            </a:r>
            <a:endParaRPr dirty="0"/>
          </a:p>
          <a:p>
            <a:pPr marL="231775" lvl="0" indent="-231775" algn="l" rtl="0">
              <a:spcBef>
                <a:spcPts val="400"/>
              </a:spcBef>
              <a:spcAft>
                <a:spcPts val="0"/>
              </a:spcAft>
              <a:buClr>
                <a:srgbClr val="004266"/>
              </a:buClr>
              <a:buSzPts val="2000"/>
              <a:buFont typeface="Palatino Linotype"/>
              <a:buChar char="•"/>
            </a:pPr>
            <a:r>
              <a:rPr lang="en-US" dirty="0"/>
              <a:t>We generated trajectories by starting from the initial state and repeatedly sampled actions according to the obtained distributions until we reached the goal. These trajectories as </a:t>
            </a:r>
            <a:r>
              <a:rPr lang="en-US" b="1" dirty="0"/>
              <a:t>human trajectories</a:t>
            </a:r>
            <a:r>
              <a:rPr lang="en-US" dirty="0"/>
              <a:t>.</a:t>
            </a:r>
            <a:endParaRPr dirty="0"/>
          </a:p>
          <a:p>
            <a:pPr marL="231775" lvl="0" indent="-104775" algn="l" rtl="0">
              <a:spcBef>
                <a:spcPts val="400"/>
              </a:spcBef>
              <a:spcAft>
                <a:spcPts val="0"/>
              </a:spcAft>
              <a:buClr>
                <a:srgbClr val="004266"/>
              </a:buClr>
              <a:buSzPts val="2000"/>
              <a:buFont typeface="Palatino Linotype"/>
              <a:buNone/>
            </a:pPr>
            <a:endParaRPr dirty="0"/>
          </a:p>
          <a:p>
            <a:pPr marL="231775" lvl="0" indent="-104775" algn="l" rtl="0">
              <a:spcBef>
                <a:spcPts val="400"/>
              </a:spcBef>
              <a:spcAft>
                <a:spcPts val="0"/>
              </a:spcAft>
              <a:buClr>
                <a:srgbClr val="004266"/>
              </a:buClr>
              <a:buSzPts val="2000"/>
              <a:buFont typeface="Palatino Linotype"/>
              <a:buNone/>
            </a:pPr>
            <a:endParaRPr dirty="0"/>
          </a:p>
          <a:p>
            <a:pPr marL="231775" lvl="0" indent="-104775" algn="l" rtl="0">
              <a:spcBef>
                <a:spcPts val="400"/>
              </a:spcBef>
              <a:spcAft>
                <a:spcPts val="0"/>
              </a:spcAft>
              <a:buClr>
                <a:srgbClr val="004266"/>
              </a:buClr>
              <a:buSzPts val="2000"/>
              <a:buFont typeface="Palatino Linotype"/>
              <a:buNone/>
            </a:pPr>
            <a:endParaRPr dirty="0"/>
          </a:p>
        </p:txBody>
      </p:sp>
      <p:pic>
        <p:nvPicPr>
          <p:cNvPr id="105" name="Google Shape;105;p8" descr="A screenshot of a game&#10;&#10;Description automatically generated with low confidence"/>
          <p:cNvPicPr preferRelativeResize="0"/>
          <p:nvPr/>
        </p:nvPicPr>
        <p:blipFill rotWithShape="1">
          <a:blip r:embed="rId3">
            <a:alphaModFix/>
          </a:blip>
          <a:srcRect/>
          <a:stretch/>
        </p:blipFill>
        <p:spPr>
          <a:xfrm>
            <a:off x="7239208" y="1136583"/>
            <a:ext cx="4701850" cy="29138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9"/>
          <p:cNvSpPr txBox="1">
            <a:spLocks noGrp="1"/>
          </p:cNvSpPr>
          <p:nvPr>
            <p:ph type="title"/>
          </p:nvPr>
        </p:nvSpPr>
        <p:spPr>
          <a:xfrm>
            <a:off x="609600" y="237490"/>
            <a:ext cx="10972800" cy="42703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Result: Human Experiment</a:t>
            </a:r>
            <a:endParaRPr/>
          </a:p>
        </p:txBody>
      </p:sp>
      <p:sp>
        <p:nvSpPr>
          <p:cNvPr id="111" name="Google Shape;111;p9"/>
          <p:cNvSpPr txBox="1">
            <a:spLocks noGrp="1"/>
          </p:cNvSpPr>
          <p:nvPr>
            <p:ph type="body" idx="1"/>
          </p:nvPr>
        </p:nvSpPr>
        <p:spPr>
          <a:xfrm>
            <a:off x="609600" y="1105989"/>
            <a:ext cx="4748011" cy="5070974"/>
          </a:xfrm>
          <a:prstGeom prst="rect">
            <a:avLst/>
          </a:prstGeom>
          <a:noFill/>
          <a:ln>
            <a:noFill/>
          </a:ln>
        </p:spPr>
        <p:txBody>
          <a:bodyPr spcFirstLastPara="1" wrap="square" lIns="0" tIns="0" rIns="0" bIns="0" anchor="t" anchorCtr="0">
            <a:noAutofit/>
          </a:bodyPr>
          <a:lstStyle/>
          <a:p>
            <a:pPr marL="231775" lvl="0" indent="-238125" algn="l" rtl="0">
              <a:lnSpc>
                <a:spcPct val="80000"/>
              </a:lnSpc>
              <a:spcBef>
                <a:spcPts val="0"/>
              </a:spcBef>
              <a:spcAft>
                <a:spcPts val="0"/>
              </a:spcAft>
              <a:buClr>
                <a:srgbClr val="004266"/>
              </a:buClr>
              <a:buSzPts val="1950"/>
              <a:buFont typeface="Palatino Linotype"/>
              <a:buChar char="•"/>
            </a:pPr>
            <a:r>
              <a:rPr lang="en-US" sz="1950" dirty="0"/>
              <a:t>Average JS divergence between 200 trajectories generated by using respectively WA-O and MDFT-O with different settings of the attention weights and 200 human trajectories</a:t>
            </a:r>
          </a:p>
          <a:p>
            <a:pPr marL="231775" lvl="0" indent="-238125" algn="l" rtl="0">
              <a:lnSpc>
                <a:spcPct val="80000"/>
              </a:lnSpc>
              <a:spcBef>
                <a:spcPts val="0"/>
              </a:spcBef>
              <a:spcAft>
                <a:spcPts val="0"/>
              </a:spcAft>
              <a:buClr>
                <a:srgbClr val="004266"/>
              </a:buClr>
              <a:buSzPts val="1950"/>
              <a:buFont typeface="Palatino Linotype"/>
              <a:buChar char="•"/>
            </a:pPr>
            <a:endParaRPr lang="en-US" sz="1950" dirty="0"/>
          </a:p>
          <a:p>
            <a:pPr marL="231775" lvl="0" indent="-238125" algn="l" rtl="0">
              <a:lnSpc>
                <a:spcPct val="80000"/>
              </a:lnSpc>
              <a:spcBef>
                <a:spcPts val="370"/>
              </a:spcBef>
              <a:spcAft>
                <a:spcPts val="0"/>
              </a:spcAft>
              <a:buClr>
                <a:srgbClr val="004266"/>
              </a:buClr>
              <a:buSzPts val="1950"/>
              <a:buFont typeface="Palatino Linotype"/>
              <a:buChar char="•"/>
            </a:pPr>
            <a:r>
              <a:rPr lang="en-US" sz="1950" dirty="0"/>
              <a:t>MDFT-O outperforms WA-O for every combination of weights </a:t>
            </a:r>
          </a:p>
          <a:p>
            <a:pPr marL="688975" lvl="1" indent="-238125">
              <a:lnSpc>
                <a:spcPct val="80000"/>
              </a:lnSpc>
              <a:spcBef>
                <a:spcPts val="370"/>
              </a:spcBef>
              <a:buSzPts val="1950"/>
              <a:buFont typeface="Palatino Linotype"/>
              <a:buChar char="•"/>
            </a:pPr>
            <a:r>
              <a:rPr lang="en-US" sz="1950"/>
              <a:t>Confirms its </a:t>
            </a:r>
            <a:r>
              <a:rPr lang="en-US" sz="1950" dirty="0"/>
              <a:t>superiority in capturing human decision making even in this complex setting with multiple options</a:t>
            </a:r>
            <a:endParaRPr sz="1950" dirty="0"/>
          </a:p>
          <a:p>
            <a:pPr marL="231775" lvl="0" indent="-238125" algn="l" rtl="0">
              <a:lnSpc>
                <a:spcPct val="80000"/>
              </a:lnSpc>
              <a:spcBef>
                <a:spcPts val="370"/>
              </a:spcBef>
              <a:spcAft>
                <a:spcPts val="0"/>
              </a:spcAft>
              <a:buClr>
                <a:srgbClr val="004266"/>
              </a:buClr>
              <a:buSzPts val="1950"/>
              <a:buFont typeface="Palatino Linotype"/>
              <a:buChar char="•"/>
            </a:pPr>
            <a:endParaRPr lang="en-US" sz="1950" dirty="0"/>
          </a:p>
          <a:p>
            <a:pPr marL="231775" lvl="0" indent="-238125" algn="l" rtl="0">
              <a:lnSpc>
                <a:spcPct val="80000"/>
              </a:lnSpc>
              <a:spcBef>
                <a:spcPts val="370"/>
              </a:spcBef>
              <a:spcAft>
                <a:spcPts val="0"/>
              </a:spcAft>
              <a:buClr>
                <a:srgbClr val="004266"/>
              </a:buClr>
              <a:buSzPts val="1950"/>
              <a:buFont typeface="Palatino Linotype"/>
              <a:buChar char="•"/>
            </a:pPr>
            <a:r>
              <a:rPr lang="en-US" sz="1950" dirty="0"/>
              <a:t>MDFT-O trajectories generated are closest to the human ones when attention weights are set to 0.2 for the nominal world and 0.8 for the constrained world (minimal obtained JS-divergence is 0.262337). This suggests that, on average, participants cared substantially more about safe driving than reaching the destination at all costs.</a:t>
            </a:r>
            <a:endParaRPr sz="1950" dirty="0"/>
          </a:p>
          <a:p>
            <a:pPr marL="231775" lvl="0" indent="-114300" algn="l" rtl="0">
              <a:lnSpc>
                <a:spcPct val="80000"/>
              </a:lnSpc>
              <a:spcBef>
                <a:spcPts val="370"/>
              </a:spcBef>
              <a:spcAft>
                <a:spcPts val="0"/>
              </a:spcAft>
              <a:buClr>
                <a:srgbClr val="004266"/>
              </a:buClr>
              <a:buSzPts val="1850"/>
              <a:buFont typeface="Palatino Linotype"/>
              <a:buNone/>
            </a:pPr>
            <a:endParaRPr sz="1950" dirty="0"/>
          </a:p>
          <a:p>
            <a:pPr marL="0" lvl="0" indent="0" algn="l" rtl="0">
              <a:lnSpc>
                <a:spcPct val="80000"/>
              </a:lnSpc>
              <a:spcBef>
                <a:spcPts val="370"/>
              </a:spcBef>
              <a:spcAft>
                <a:spcPts val="0"/>
              </a:spcAft>
              <a:buClr>
                <a:srgbClr val="004266"/>
              </a:buClr>
              <a:buSzPts val="1850"/>
              <a:buFont typeface="Palatino Linotype"/>
              <a:buNone/>
            </a:pPr>
            <a:endParaRPr sz="1950" dirty="0"/>
          </a:p>
          <a:p>
            <a:pPr marL="231775" lvl="0" indent="-114300" algn="l" rtl="0">
              <a:lnSpc>
                <a:spcPct val="80000"/>
              </a:lnSpc>
              <a:spcBef>
                <a:spcPts val="370"/>
              </a:spcBef>
              <a:spcAft>
                <a:spcPts val="0"/>
              </a:spcAft>
              <a:buClr>
                <a:srgbClr val="004266"/>
              </a:buClr>
              <a:buSzPts val="1850"/>
              <a:buFont typeface="Palatino Linotype"/>
              <a:buNone/>
            </a:pPr>
            <a:endParaRPr sz="1950" dirty="0"/>
          </a:p>
          <a:p>
            <a:pPr marL="0" lvl="0" indent="0" algn="l" rtl="0">
              <a:lnSpc>
                <a:spcPct val="80000"/>
              </a:lnSpc>
              <a:spcBef>
                <a:spcPts val="370"/>
              </a:spcBef>
              <a:spcAft>
                <a:spcPts val="0"/>
              </a:spcAft>
              <a:buClr>
                <a:srgbClr val="004266"/>
              </a:buClr>
              <a:buSzPts val="1850"/>
              <a:buFont typeface="Palatino Linotype"/>
              <a:buNone/>
            </a:pPr>
            <a:endParaRPr sz="1950" dirty="0"/>
          </a:p>
          <a:p>
            <a:pPr marL="231775" lvl="0" indent="-114300" algn="l" rtl="0">
              <a:lnSpc>
                <a:spcPct val="80000"/>
              </a:lnSpc>
              <a:spcBef>
                <a:spcPts val="370"/>
              </a:spcBef>
              <a:spcAft>
                <a:spcPts val="0"/>
              </a:spcAft>
              <a:buClr>
                <a:srgbClr val="004266"/>
              </a:buClr>
              <a:buSzPts val="1850"/>
              <a:buFont typeface="Palatino Linotype"/>
              <a:buNone/>
            </a:pPr>
            <a:endParaRPr sz="1950" dirty="0"/>
          </a:p>
        </p:txBody>
      </p:sp>
      <p:pic>
        <p:nvPicPr>
          <p:cNvPr id="112" name="Google Shape;112;p9" descr="Chart, line chart&#10;&#10;Description automatically generated"/>
          <p:cNvPicPr preferRelativeResize="0"/>
          <p:nvPr/>
        </p:nvPicPr>
        <p:blipFill rotWithShape="1">
          <a:blip r:embed="rId3">
            <a:alphaModFix/>
          </a:blip>
          <a:srcRect/>
          <a:stretch/>
        </p:blipFill>
        <p:spPr>
          <a:xfrm>
            <a:off x="5716194" y="1727376"/>
            <a:ext cx="6295262" cy="3828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4235D-13DF-7EA7-5A98-7E52F87CB643}"/>
              </a:ext>
            </a:extLst>
          </p:cNvPr>
          <p:cNvSpPr>
            <a:spLocks noGrp="1"/>
          </p:cNvSpPr>
          <p:nvPr>
            <p:ph type="title"/>
          </p:nvPr>
        </p:nvSpPr>
        <p:spPr/>
        <p:txBody>
          <a:bodyPr/>
          <a:lstStyle/>
          <a:p>
            <a:r>
              <a:rPr lang="en-US" dirty="0"/>
              <a:t>Conclusions</a:t>
            </a:r>
          </a:p>
        </p:txBody>
      </p:sp>
      <p:sp>
        <p:nvSpPr>
          <p:cNvPr id="3" name="Text Placeholder 2">
            <a:extLst>
              <a:ext uri="{FF2B5EF4-FFF2-40B4-BE49-F238E27FC236}">
                <a16:creationId xmlns:a16="http://schemas.microsoft.com/office/drawing/2014/main" id="{4707B72C-88B1-3E86-0D0D-3120B06521D8}"/>
              </a:ext>
            </a:extLst>
          </p:cNvPr>
          <p:cNvSpPr>
            <a:spLocks noGrp="1"/>
          </p:cNvSpPr>
          <p:nvPr>
            <p:ph type="body" idx="1"/>
          </p:nvPr>
        </p:nvSpPr>
        <p:spPr>
          <a:xfrm>
            <a:off x="609601" y="982980"/>
            <a:ext cx="5900928" cy="5143185"/>
          </a:xfrm>
        </p:spPr>
        <p:txBody>
          <a:bodyPr/>
          <a:lstStyle/>
          <a:p>
            <a:pPr marL="231775" lvl="0" indent="-231775">
              <a:spcBef>
                <a:spcPts val="400"/>
              </a:spcBef>
              <a:buSzPts val="2000"/>
            </a:pPr>
            <a:r>
              <a:rPr lang="en-US" dirty="0"/>
              <a:t>For effective AI-human collaboration, we must </a:t>
            </a:r>
            <a:br>
              <a:rPr lang="en-US" dirty="0"/>
            </a:br>
            <a:r>
              <a:rPr lang="en-US" dirty="0"/>
              <a:t>equip AI agents with a model of </a:t>
            </a:r>
            <a:r>
              <a:rPr lang="en-US" b="1" dirty="0">
                <a:solidFill>
                  <a:srgbClr val="215C4E"/>
                </a:solidFill>
              </a:rPr>
              <a:t>how </a:t>
            </a:r>
            <a:br>
              <a:rPr lang="en-US" b="1" dirty="0">
                <a:solidFill>
                  <a:srgbClr val="215C4E"/>
                </a:solidFill>
              </a:rPr>
            </a:br>
            <a:r>
              <a:rPr lang="en-US" b="1" dirty="0">
                <a:solidFill>
                  <a:srgbClr val="215C4E"/>
                </a:solidFill>
              </a:rPr>
              <a:t>humans make such trade-offs in environments </a:t>
            </a:r>
            <a:br>
              <a:rPr lang="en-US" dirty="0"/>
            </a:br>
            <a:r>
              <a:rPr lang="en-US" dirty="0"/>
              <a:t>where there is not only a goal to be reached, but </a:t>
            </a:r>
            <a:br>
              <a:rPr lang="en-US" dirty="0"/>
            </a:br>
            <a:r>
              <a:rPr lang="en-US" dirty="0"/>
              <a:t>there are also ethical constraints </a:t>
            </a:r>
          </a:p>
          <a:p>
            <a:pPr marL="231775" lvl="0" indent="-104775">
              <a:spcBef>
                <a:spcPts val="400"/>
              </a:spcBef>
              <a:buSzPts val="2000"/>
              <a:buNone/>
            </a:pPr>
            <a:endParaRPr lang="en-US" dirty="0"/>
          </a:p>
          <a:p>
            <a:pPr marL="231775" lvl="0" indent="-231775">
              <a:spcBef>
                <a:spcPts val="400"/>
              </a:spcBef>
              <a:buSzPts val="2000"/>
            </a:pPr>
            <a:r>
              <a:rPr lang="en-US" dirty="0"/>
              <a:t>We leverage a cognitive model of human decision making, called </a:t>
            </a:r>
            <a:r>
              <a:rPr lang="en-US" i="1" dirty="0"/>
              <a:t>multi-alternative decision field theory (MDFT)</a:t>
            </a:r>
            <a:r>
              <a:rPr lang="en-US" dirty="0"/>
              <a:t> to orchestrate competing policies.</a:t>
            </a:r>
          </a:p>
          <a:p>
            <a:pPr marL="231775" lvl="0" indent="-104775">
              <a:spcBef>
                <a:spcPts val="400"/>
              </a:spcBef>
              <a:buSzPts val="2000"/>
              <a:buNone/>
            </a:pPr>
            <a:endParaRPr lang="en-US" dirty="0"/>
          </a:p>
          <a:p>
            <a:pPr marL="231775" lvl="0" indent="-231775">
              <a:spcBef>
                <a:spcPts val="400"/>
              </a:spcBef>
              <a:buSzPts val="2000"/>
            </a:pPr>
            <a:r>
              <a:rPr lang="en-US" b="1" dirty="0">
                <a:solidFill>
                  <a:srgbClr val="215C4E"/>
                </a:solidFill>
              </a:rPr>
              <a:t>We show our method is more general then taking simple averages and performs better in terms of mimicking human decisions as collected through Amazon Mechanical Turk (AMT).</a:t>
            </a:r>
          </a:p>
          <a:p>
            <a:endParaRPr lang="en-US" dirty="0"/>
          </a:p>
        </p:txBody>
      </p:sp>
      <p:sp>
        <p:nvSpPr>
          <p:cNvPr id="4" name="Slide Number Placeholder 3">
            <a:extLst>
              <a:ext uri="{FF2B5EF4-FFF2-40B4-BE49-F238E27FC236}">
                <a16:creationId xmlns:a16="http://schemas.microsoft.com/office/drawing/2014/main" id="{D9D4397D-4CE5-329B-A3EF-B2DD3BED08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5" name="Google Shape;112;p9" descr="Chart, line chart&#10;&#10;Description automatically generated">
            <a:extLst>
              <a:ext uri="{FF2B5EF4-FFF2-40B4-BE49-F238E27FC236}">
                <a16:creationId xmlns:a16="http://schemas.microsoft.com/office/drawing/2014/main" id="{5C24C668-E07F-83F1-D9B4-41388CEB0C69}"/>
              </a:ext>
            </a:extLst>
          </p:cNvPr>
          <p:cNvPicPr preferRelativeResize="0">
            <a:picLocks noChangeAspect="1"/>
          </p:cNvPicPr>
          <p:nvPr/>
        </p:nvPicPr>
        <p:blipFill rotWithShape="1">
          <a:blip r:embed="rId2">
            <a:alphaModFix/>
          </a:blip>
          <a:srcRect/>
          <a:stretch/>
        </p:blipFill>
        <p:spPr>
          <a:xfrm>
            <a:off x="7316394" y="3554572"/>
            <a:ext cx="4404509" cy="2678418"/>
          </a:xfrm>
          <a:prstGeom prst="rect">
            <a:avLst/>
          </a:prstGeom>
          <a:noFill/>
          <a:ln>
            <a:noFill/>
          </a:ln>
        </p:spPr>
      </p:pic>
      <p:pic>
        <p:nvPicPr>
          <p:cNvPr id="6" name="Google Shape;105;p8" descr="A screenshot of a game&#10;&#10;Description automatically generated with low confidence">
            <a:extLst>
              <a:ext uri="{FF2B5EF4-FFF2-40B4-BE49-F238E27FC236}">
                <a16:creationId xmlns:a16="http://schemas.microsoft.com/office/drawing/2014/main" id="{90936DAA-9A46-1DE1-9433-951A614D3091}"/>
              </a:ext>
            </a:extLst>
          </p:cNvPr>
          <p:cNvPicPr preferRelativeResize="0">
            <a:picLocks noChangeAspect="1"/>
          </p:cNvPicPr>
          <p:nvPr/>
        </p:nvPicPr>
        <p:blipFill rotWithShape="1">
          <a:blip r:embed="rId3">
            <a:alphaModFix/>
          </a:blip>
          <a:srcRect/>
          <a:stretch/>
        </p:blipFill>
        <p:spPr>
          <a:xfrm>
            <a:off x="7851856" y="1083998"/>
            <a:ext cx="3614720" cy="2051104"/>
          </a:xfrm>
          <a:prstGeom prst="rect">
            <a:avLst/>
          </a:prstGeom>
          <a:noFill/>
          <a:ln>
            <a:noFill/>
          </a:ln>
        </p:spPr>
      </p:pic>
    </p:spTree>
    <p:extLst>
      <p:ext uri="{BB962C8B-B14F-4D97-AF65-F5344CB8AC3E}">
        <p14:creationId xmlns:p14="http://schemas.microsoft.com/office/powerpoint/2010/main" val="2194036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09600" y="237490"/>
            <a:ext cx="10972800" cy="42703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Overview</a:t>
            </a:r>
            <a:endParaRPr/>
          </a:p>
        </p:txBody>
      </p:sp>
      <p:sp>
        <p:nvSpPr>
          <p:cNvPr id="43" name="Google Shape;43;p2"/>
          <p:cNvSpPr txBox="1">
            <a:spLocks noGrp="1"/>
          </p:cNvSpPr>
          <p:nvPr>
            <p:ph type="body" idx="1"/>
          </p:nvPr>
        </p:nvSpPr>
        <p:spPr>
          <a:xfrm>
            <a:off x="609600" y="982980"/>
            <a:ext cx="11067288" cy="5143185"/>
          </a:xfrm>
          <a:prstGeom prst="rect">
            <a:avLst/>
          </a:prstGeom>
          <a:noFill/>
          <a:ln>
            <a:noFill/>
          </a:ln>
        </p:spPr>
        <p:txBody>
          <a:bodyPr spcFirstLastPara="1" wrap="square" lIns="0" tIns="0" rIns="0" bIns="0" anchor="t" anchorCtr="0">
            <a:noAutofit/>
          </a:bodyPr>
          <a:lstStyle/>
          <a:p>
            <a:pPr marL="231775" lvl="0" indent="-231775" algn="l" rtl="0">
              <a:spcBef>
                <a:spcPts val="0"/>
              </a:spcBef>
              <a:spcAft>
                <a:spcPts val="0"/>
              </a:spcAft>
              <a:buClr>
                <a:srgbClr val="004266"/>
              </a:buClr>
              <a:buSzPts val="2000"/>
              <a:buFont typeface="Palatino Linotype"/>
              <a:buChar char="•"/>
            </a:pPr>
            <a:r>
              <a:rPr lang="en-US" dirty="0"/>
              <a:t>Humans make difficult trade-offs: do we </a:t>
            </a:r>
            <a:br>
              <a:rPr lang="en-US" dirty="0"/>
            </a:br>
            <a:r>
              <a:rPr lang="en-US" dirty="0"/>
              <a:t>always follow all the traffic rules or do we </a:t>
            </a:r>
            <a:br>
              <a:rPr lang="en-US" dirty="0"/>
            </a:br>
            <a:r>
              <a:rPr lang="en-US" dirty="0"/>
              <a:t>violate the speed limit in an emergency? </a:t>
            </a:r>
            <a:br>
              <a:rPr lang="en-US" dirty="0"/>
            </a:br>
            <a:r>
              <a:rPr lang="en-US" b="1" dirty="0">
                <a:solidFill>
                  <a:srgbClr val="215C4E"/>
                </a:solidFill>
              </a:rPr>
              <a:t>How should we balance ethical values, </a:t>
            </a:r>
            <a:br>
              <a:rPr lang="en-US" b="1" dirty="0">
                <a:solidFill>
                  <a:srgbClr val="215C4E"/>
                </a:solidFill>
              </a:rPr>
            </a:br>
            <a:r>
              <a:rPr lang="en-US" b="1" dirty="0">
                <a:solidFill>
                  <a:srgbClr val="215C4E"/>
                </a:solidFill>
              </a:rPr>
              <a:t>safety recommendations, and societal norms?</a:t>
            </a:r>
            <a:endParaRPr b="1" dirty="0">
              <a:solidFill>
                <a:srgbClr val="215C4E"/>
              </a:solidFill>
            </a:endParaRPr>
          </a:p>
          <a:p>
            <a:pPr marL="231775" lvl="0" indent="-104775" algn="l" rtl="0">
              <a:spcBef>
                <a:spcPts val="400"/>
              </a:spcBef>
              <a:spcAft>
                <a:spcPts val="0"/>
              </a:spcAft>
              <a:buClr>
                <a:srgbClr val="004266"/>
              </a:buClr>
              <a:buSzPts val="2000"/>
              <a:buFont typeface="Palatino Linotype"/>
              <a:buNone/>
            </a:pPr>
            <a:endParaRPr dirty="0"/>
          </a:p>
          <a:p>
            <a:pPr marL="231775" lvl="0" indent="-231775" algn="l" rtl="0">
              <a:spcBef>
                <a:spcPts val="400"/>
              </a:spcBef>
              <a:spcAft>
                <a:spcPts val="0"/>
              </a:spcAft>
              <a:buClr>
                <a:srgbClr val="004266"/>
              </a:buClr>
              <a:buSzPts val="2000"/>
              <a:buFont typeface="Palatino Linotype"/>
              <a:buChar char="•"/>
            </a:pPr>
            <a:r>
              <a:rPr lang="en-US" dirty="0"/>
              <a:t>For effective AI-human collaboration, we must </a:t>
            </a:r>
            <a:br>
              <a:rPr lang="en-US" dirty="0"/>
            </a:br>
            <a:r>
              <a:rPr lang="en-US" dirty="0"/>
              <a:t>equip AI agents with a model of </a:t>
            </a:r>
            <a:r>
              <a:rPr lang="en-US" b="1" dirty="0">
                <a:solidFill>
                  <a:srgbClr val="215C4E"/>
                </a:solidFill>
              </a:rPr>
              <a:t>how </a:t>
            </a:r>
            <a:br>
              <a:rPr lang="en-US" b="1" dirty="0">
                <a:solidFill>
                  <a:srgbClr val="215C4E"/>
                </a:solidFill>
              </a:rPr>
            </a:br>
            <a:r>
              <a:rPr lang="en-US" b="1" dirty="0">
                <a:solidFill>
                  <a:srgbClr val="215C4E"/>
                </a:solidFill>
              </a:rPr>
              <a:t>humans make such trade-offs in environments </a:t>
            </a:r>
            <a:br>
              <a:rPr lang="en-US" dirty="0"/>
            </a:br>
            <a:r>
              <a:rPr lang="en-US" dirty="0"/>
              <a:t>where there is not only a goal to be reached, but </a:t>
            </a:r>
            <a:br>
              <a:rPr lang="en-US" dirty="0"/>
            </a:br>
            <a:r>
              <a:rPr lang="en-US" dirty="0"/>
              <a:t>there are also ethical constraints </a:t>
            </a:r>
            <a:endParaRPr dirty="0"/>
          </a:p>
          <a:p>
            <a:pPr marL="231775" lvl="0" indent="-104775" algn="l" rtl="0">
              <a:spcBef>
                <a:spcPts val="400"/>
              </a:spcBef>
              <a:spcAft>
                <a:spcPts val="0"/>
              </a:spcAft>
              <a:buClr>
                <a:srgbClr val="004266"/>
              </a:buClr>
              <a:buSzPts val="2000"/>
              <a:buFont typeface="Palatino Linotype"/>
              <a:buNone/>
            </a:pPr>
            <a:endParaRPr dirty="0"/>
          </a:p>
          <a:p>
            <a:pPr marL="231775" lvl="0" indent="-231775" algn="l" rtl="0">
              <a:spcBef>
                <a:spcPts val="400"/>
              </a:spcBef>
              <a:spcAft>
                <a:spcPts val="0"/>
              </a:spcAft>
              <a:buClr>
                <a:srgbClr val="004266"/>
              </a:buClr>
              <a:buSzPts val="2000"/>
              <a:buFont typeface="Palatino Linotype"/>
              <a:buChar char="•"/>
            </a:pPr>
            <a:r>
              <a:rPr lang="en-US" dirty="0"/>
              <a:t>We leverage a cognitive model of human decision making, called </a:t>
            </a:r>
            <a:r>
              <a:rPr lang="en-US" i="1" dirty="0"/>
              <a:t>multi-alternative decision field theory (MDFT)</a:t>
            </a:r>
            <a:r>
              <a:rPr lang="en-US" dirty="0"/>
              <a:t> to orchestrate competing policies.</a:t>
            </a:r>
            <a:endParaRPr dirty="0"/>
          </a:p>
          <a:p>
            <a:pPr marL="231775" lvl="0" indent="-104775" algn="l" rtl="0">
              <a:spcBef>
                <a:spcPts val="400"/>
              </a:spcBef>
              <a:spcAft>
                <a:spcPts val="0"/>
              </a:spcAft>
              <a:buClr>
                <a:srgbClr val="004266"/>
              </a:buClr>
              <a:buSzPts val="2000"/>
              <a:buFont typeface="Palatino Linotype"/>
              <a:buNone/>
            </a:pPr>
            <a:endParaRPr dirty="0"/>
          </a:p>
          <a:p>
            <a:pPr marL="231775" lvl="0" indent="-231775" algn="l" rtl="0">
              <a:spcBef>
                <a:spcPts val="400"/>
              </a:spcBef>
              <a:spcAft>
                <a:spcPts val="0"/>
              </a:spcAft>
              <a:buClr>
                <a:srgbClr val="004266"/>
              </a:buClr>
              <a:buSzPts val="2000"/>
              <a:buFont typeface="Palatino Linotype"/>
              <a:buChar char="•"/>
            </a:pPr>
            <a:r>
              <a:rPr lang="en-US" b="1" dirty="0">
                <a:solidFill>
                  <a:srgbClr val="215C4E"/>
                </a:solidFill>
              </a:rPr>
              <a:t>We show our method is more general then taking simple averages and performs better in terms of mimicking human decisions as collected through Amazon Mechanical Turk (AMT).</a:t>
            </a:r>
            <a:endParaRPr b="1" dirty="0">
              <a:solidFill>
                <a:srgbClr val="215C4E"/>
              </a:solidFill>
            </a:endParaRPr>
          </a:p>
        </p:txBody>
      </p:sp>
      <p:sp>
        <p:nvSpPr>
          <p:cNvPr id="44" name="Google Shape;44;p2"/>
          <p:cNvSpPr txBox="1">
            <a:spLocks noGrp="1"/>
          </p:cNvSpPr>
          <p:nvPr>
            <p:ph type="sldNum" idx="12"/>
          </p:nvPr>
        </p:nvSpPr>
        <p:spPr>
          <a:xfrm>
            <a:off x="8737600" y="6319600"/>
            <a:ext cx="2844800" cy="23177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a:t>
            </a:fld>
            <a:endParaRPr/>
          </a:p>
        </p:txBody>
      </p:sp>
      <p:pic>
        <p:nvPicPr>
          <p:cNvPr id="1026" name="Picture 2" descr="How Humans and AI Are Working Together in 1,500 Companies">
            <a:extLst>
              <a:ext uri="{FF2B5EF4-FFF2-40B4-BE49-F238E27FC236}">
                <a16:creationId xmlns:a16="http://schemas.microsoft.com/office/drawing/2014/main" id="{DD1785BD-A580-27E4-B720-73FB8C7A6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5081" y="1143000"/>
            <a:ext cx="5473500" cy="25728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g13686e2a598_0_0"/>
          <p:cNvSpPr txBox="1">
            <a:spLocks noGrp="1"/>
          </p:cNvSpPr>
          <p:nvPr>
            <p:ph type="title"/>
          </p:nvPr>
        </p:nvSpPr>
        <p:spPr>
          <a:xfrm>
            <a:off x="609600" y="237490"/>
            <a:ext cx="10972800" cy="426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dirty="0"/>
              <a:t>Overall Goal</a:t>
            </a:r>
            <a:endParaRPr dirty="0"/>
          </a:p>
        </p:txBody>
      </p:sp>
      <p:sp>
        <p:nvSpPr>
          <p:cNvPr id="52" name="Google Shape;52;g13686e2a598_0_0"/>
          <p:cNvSpPr txBox="1">
            <a:spLocks noGrp="1"/>
          </p:cNvSpPr>
          <p:nvPr>
            <p:ph type="body" idx="1"/>
          </p:nvPr>
        </p:nvSpPr>
        <p:spPr>
          <a:xfrm>
            <a:off x="609600" y="982980"/>
            <a:ext cx="10189464" cy="5143200"/>
          </a:xfrm>
          <a:prstGeom prst="rect">
            <a:avLst/>
          </a:prstGeom>
          <a:noFill/>
          <a:ln>
            <a:noFill/>
          </a:ln>
        </p:spPr>
        <p:txBody>
          <a:bodyPr spcFirstLastPara="1" wrap="square" lIns="0" tIns="0" rIns="0" bIns="0" anchor="t" anchorCtr="0">
            <a:noAutofit/>
          </a:bodyPr>
          <a:lstStyle/>
          <a:p>
            <a:pPr marL="231775" lvl="0" indent="-231775" algn="l" rtl="0">
              <a:spcBef>
                <a:spcPts val="400"/>
              </a:spcBef>
              <a:spcAft>
                <a:spcPts val="0"/>
              </a:spcAft>
              <a:buClr>
                <a:srgbClr val="004266"/>
              </a:buClr>
              <a:buSzPts val="2000"/>
              <a:buFont typeface="Palatino Linotype"/>
              <a:buChar char="•"/>
            </a:pPr>
            <a:r>
              <a:rPr lang="en-US" dirty="0"/>
              <a:t>All our results are set in an MDP:</a:t>
            </a:r>
            <a:endParaRPr dirty="0"/>
          </a:p>
          <a:p>
            <a:pPr marL="742950" lvl="1" indent="-396875" algn="l" rtl="0">
              <a:spcBef>
                <a:spcPts val="400"/>
              </a:spcBef>
              <a:spcAft>
                <a:spcPts val="0"/>
              </a:spcAft>
              <a:buSzPts val="1800"/>
              <a:buChar char="–"/>
            </a:pPr>
            <a:r>
              <a:rPr lang="en-US" dirty="0"/>
              <a:t>S is a finite set of discrete states and A</a:t>
            </a:r>
            <a:r>
              <a:rPr lang="en-US" baseline="-25000" dirty="0"/>
              <a:t>𝑠</a:t>
            </a:r>
            <a:r>
              <a:rPr lang="en-US" dirty="0"/>
              <a:t> ⊆ A is a set of actions</a:t>
            </a:r>
            <a:endParaRPr dirty="0"/>
          </a:p>
          <a:p>
            <a:pPr marL="742950" lvl="1" indent="-396875" algn="l" rtl="0">
              <a:spcBef>
                <a:spcPts val="400"/>
              </a:spcBef>
              <a:spcAft>
                <a:spcPts val="0"/>
              </a:spcAft>
              <a:buSzPts val="1800"/>
              <a:buChar char="–"/>
            </a:pPr>
            <a:r>
              <a:rPr lang="en-US" dirty="0"/>
              <a:t>𝑃 : S × A × S → [0, 1] is a model of the environment</a:t>
            </a:r>
            <a:endParaRPr dirty="0"/>
          </a:p>
          <a:p>
            <a:pPr marL="742950" lvl="0" indent="0" algn="l" rtl="0">
              <a:spcBef>
                <a:spcPts val="400"/>
              </a:spcBef>
              <a:spcAft>
                <a:spcPts val="0"/>
              </a:spcAft>
              <a:buNone/>
            </a:pPr>
            <a:r>
              <a:rPr lang="en-US" dirty="0"/>
              <a:t>given as transition probabilities: 𝑃 (𝑠𝑡 +1 |𝑠𝑡 , 𝑎𝑡 ).</a:t>
            </a:r>
            <a:endParaRPr dirty="0"/>
          </a:p>
          <a:p>
            <a:pPr marL="742950" lvl="1" indent="-396875" algn="l" rtl="0">
              <a:spcBef>
                <a:spcPts val="400"/>
              </a:spcBef>
              <a:spcAft>
                <a:spcPts val="0"/>
              </a:spcAft>
              <a:buSzPts val="1800"/>
              <a:buChar char="–"/>
            </a:pPr>
            <a:r>
              <a:rPr lang="en-US" dirty="0"/>
              <a:t>𝐷</a:t>
            </a:r>
            <a:r>
              <a:rPr lang="en-US" baseline="-25000" dirty="0"/>
              <a:t>0</a:t>
            </a:r>
            <a:r>
              <a:rPr lang="en-US" dirty="0"/>
              <a:t> : S → [0, 1] is a distribution over start states;</a:t>
            </a:r>
            <a:endParaRPr dirty="0"/>
          </a:p>
          <a:p>
            <a:pPr marL="742950" lvl="1" indent="-396875" algn="l" rtl="0">
              <a:spcBef>
                <a:spcPts val="400"/>
              </a:spcBef>
              <a:spcAft>
                <a:spcPts val="0"/>
              </a:spcAft>
              <a:buSzPts val="1800"/>
              <a:buChar char="–"/>
            </a:pPr>
            <a:r>
              <a:rPr lang="en-US" dirty="0"/>
              <a:t>𝜙 : S × A × S → R</a:t>
            </a:r>
            <a:r>
              <a:rPr lang="en-US" baseline="-25000" dirty="0"/>
              <a:t>𝑘</a:t>
            </a:r>
            <a:r>
              <a:rPr lang="en-US" dirty="0"/>
              <a:t> is a map from transitions to a </a:t>
            </a:r>
            <a:br>
              <a:rPr lang="en-US" dirty="0"/>
            </a:br>
            <a:r>
              <a:rPr lang="en-US" dirty="0"/>
              <a:t>𝑘-dimensional space of features; </a:t>
            </a:r>
          </a:p>
          <a:p>
            <a:pPr marL="742950" lvl="1" indent="-396875" algn="l" rtl="0">
              <a:spcBef>
                <a:spcPts val="400"/>
              </a:spcBef>
              <a:spcAft>
                <a:spcPts val="0"/>
              </a:spcAft>
              <a:buSzPts val="1800"/>
              <a:buChar char="–"/>
            </a:pPr>
            <a:r>
              <a:rPr lang="en-US" dirty="0"/>
              <a:t>𝛾 ∈ [0, 1) is a discount factor; and</a:t>
            </a:r>
            <a:endParaRPr dirty="0"/>
          </a:p>
          <a:p>
            <a:pPr marL="742950" lvl="1" indent="-396875" algn="l" rtl="0">
              <a:spcBef>
                <a:spcPts val="400"/>
              </a:spcBef>
              <a:spcAft>
                <a:spcPts val="0"/>
              </a:spcAft>
              <a:buSzPts val="1800"/>
              <a:buChar char="–"/>
            </a:pPr>
            <a:r>
              <a:rPr lang="en-US" dirty="0"/>
              <a:t>𝑅 : S × A × S → R is a scalar reward received by the agent.</a:t>
            </a:r>
          </a:p>
          <a:p>
            <a:pPr marL="742950" lvl="1" indent="-396875" algn="l" rtl="0">
              <a:spcBef>
                <a:spcPts val="400"/>
              </a:spcBef>
              <a:spcAft>
                <a:spcPts val="0"/>
              </a:spcAft>
              <a:buSzPts val="1800"/>
              <a:buChar char="–"/>
            </a:pPr>
            <a:endParaRPr lang="en-US" dirty="0"/>
          </a:p>
          <a:p>
            <a:pPr marL="342900">
              <a:spcBef>
                <a:spcPts val="400"/>
              </a:spcBef>
            </a:pPr>
            <a:r>
              <a:rPr lang="en-US" dirty="0"/>
              <a:t>A Constrained MDP M</a:t>
            </a:r>
            <a:r>
              <a:rPr lang="en-US" baseline="30000" dirty="0"/>
              <a:t>C</a:t>
            </a:r>
            <a:r>
              <a:rPr lang="en-US" dirty="0"/>
              <a:t> is a nominal MDP M</a:t>
            </a:r>
            <a:r>
              <a:rPr lang="en-US" baseline="30000" dirty="0"/>
              <a:t>N</a:t>
            </a:r>
            <a:r>
              <a:rPr lang="en-US" dirty="0"/>
              <a:t> with </a:t>
            </a:r>
            <a:br>
              <a:rPr lang="en-US" dirty="0"/>
            </a:br>
            <a:r>
              <a:rPr lang="en-US" dirty="0"/>
              <a:t>an additional cost function C : S ×A ×S → R and a budget 𝛼 ≥ 0.</a:t>
            </a:r>
          </a:p>
          <a:p>
            <a:pPr marL="800100" lvl="1">
              <a:spcBef>
                <a:spcPts val="400"/>
              </a:spcBef>
            </a:pPr>
            <a:r>
              <a:rPr lang="en-US" dirty="0"/>
              <a:t>The cost of a trajectory to be 𝑐 (𝜏) = E (𝑠𝑖 , 𝑎𝑖 , 𝑠𝑖+1)</a:t>
            </a:r>
          </a:p>
          <a:p>
            <a:pPr marL="800100" lvl="1">
              <a:spcBef>
                <a:spcPts val="400"/>
              </a:spcBef>
            </a:pPr>
            <a:r>
              <a:rPr lang="en-US" dirty="0"/>
              <a:t>𝛼 = 0 is hard constraints</a:t>
            </a:r>
          </a:p>
          <a:p>
            <a:pPr marL="800100" lvl="1">
              <a:spcBef>
                <a:spcPts val="400"/>
              </a:spcBef>
            </a:pPr>
            <a:r>
              <a:rPr lang="en-US" sz="1400" dirty="0"/>
              <a:t>See our Paper on how to learn these from demonstrations: Arie Glazier, Andrea </a:t>
            </a:r>
            <a:r>
              <a:rPr lang="en-US" sz="1400" dirty="0" err="1"/>
              <a:t>Loreggia</a:t>
            </a:r>
            <a:r>
              <a:rPr lang="en-US" sz="1400" dirty="0"/>
              <a:t>, Nicholas Mattei, Taher </a:t>
            </a:r>
            <a:r>
              <a:rPr lang="en-US" sz="1400" dirty="0" err="1"/>
              <a:t>Rahgooy</a:t>
            </a:r>
            <a:r>
              <a:rPr lang="en-US" sz="1400" dirty="0"/>
              <a:t>, Francesca Rossi, Kristen Brent Venable:</a:t>
            </a:r>
            <a:br>
              <a:rPr lang="en-US" sz="1400" dirty="0"/>
            </a:br>
            <a:r>
              <a:rPr lang="en-US" sz="1400" b="1" dirty="0">
                <a:solidFill>
                  <a:srgbClr val="215C4E"/>
                </a:solidFill>
              </a:rPr>
              <a:t>Learning Behavioral Soft Constraints from Demonstrations.</a:t>
            </a:r>
            <a:r>
              <a:rPr lang="en-US" sz="1400" dirty="0"/>
              <a:t> </a:t>
            </a:r>
            <a:r>
              <a:rPr lang="en-US" sz="1400" dirty="0" err="1"/>
              <a:t>CoRR</a:t>
            </a:r>
            <a:r>
              <a:rPr lang="en-US" sz="1400" dirty="0"/>
              <a:t> abs/2202.10407 (2022)</a:t>
            </a:r>
          </a:p>
        </p:txBody>
      </p:sp>
      <p:sp>
        <p:nvSpPr>
          <p:cNvPr id="53" name="Google Shape;53;g13686e2a598_0_0"/>
          <p:cNvSpPr txBox="1">
            <a:spLocks noGrp="1"/>
          </p:cNvSpPr>
          <p:nvPr>
            <p:ph type="sldNum" idx="12"/>
          </p:nvPr>
        </p:nvSpPr>
        <p:spPr>
          <a:xfrm>
            <a:off x="8737600" y="6319600"/>
            <a:ext cx="2844900" cy="231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a:t>
            </a:fld>
            <a:endParaRPr/>
          </a:p>
        </p:txBody>
      </p:sp>
      <p:pic>
        <p:nvPicPr>
          <p:cNvPr id="54" name="Google Shape;54;g13686e2a598_0_0" descr="A screenshot of a game&#10;&#10;Description automatically generated with medium confidence"/>
          <p:cNvPicPr preferRelativeResize="0"/>
          <p:nvPr/>
        </p:nvPicPr>
        <p:blipFill rotWithShape="1">
          <a:blip r:embed="rId3">
            <a:alphaModFix/>
          </a:blip>
          <a:srcRect r="6410"/>
          <a:stretch/>
        </p:blipFill>
        <p:spPr>
          <a:xfrm>
            <a:off x="8348617" y="1116356"/>
            <a:ext cx="3390537" cy="2057623"/>
          </a:xfrm>
          <a:prstGeom prst="rect">
            <a:avLst/>
          </a:prstGeom>
          <a:noFill/>
          <a:ln>
            <a:noFill/>
          </a:ln>
        </p:spPr>
      </p:pic>
      <p:pic>
        <p:nvPicPr>
          <p:cNvPr id="55" name="Google Shape;55;g13686e2a598_0_0"/>
          <p:cNvPicPr preferRelativeResize="0"/>
          <p:nvPr/>
        </p:nvPicPr>
        <p:blipFill rotWithShape="1">
          <a:blip r:embed="rId4">
            <a:alphaModFix/>
          </a:blip>
          <a:srcRect l="6710" t="14552" r="8233" b="11235"/>
          <a:stretch/>
        </p:blipFill>
        <p:spPr>
          <a:xfrm>
            <a:off x="8551818" y="3937362"/>
            <a:ext cx="3390538" cy="1804282"/>
          </a:xfrm>
          <a:prstGeom prst="rect">
            <a:avLst/>
          </a:prstGeom>
          <a:noFill/>
          <a:ln>
            <a:noFill/>
          </a:ln>
        </p:spPr>
      </p:pic>
    </p:spTree>
    <p:extLst>
      <p:ext uri="{BB962C8B-B14F-4D97-AF65-F5344CB8AC3E}">
        <p14:creationId xmlns:p14="http://schemas.microsoft.com/office/powerpoint/2010/main" val="709045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g13686e2a598_0_0"/>
          <p:cNvSpPr txBox="1">
            <a:spLocks noGrp="1"/>
          </p:cNvSpPr>
          <p:nvPr>
            <p:ph type="title"/>
          </p:nvPr>
        </p:nvSpPr>
        <p:spPr>
          <a:xfrm>
            <a:off x="609600" y="237490"/>
            <a:ext cx="10972800" cy="426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Problem Setting</a:t>
            </a:r>
            <a:endParaRPr/>
          </a:p>
        </p:txBody>
      </p:sp>
      <p:sp>
        <p:nvSpPr>
          <p:cNvPr id="52" name="Google Shape;52;g13686e2a598_0_0"/>
          <p:cNvSpPr txBox="1">
            <a:spLocks noGrp="1"/>
          </p:cNvSpPr>
          <p:nvPr>
            <p:ph type="body" idx="1"/>
          </p:nvPr>
        </p:nvSpPr>
        <p:spPr>
          <a:xfrm>
            <a:off x="609600" y="982980"/>
            <a:ext cx="8128000" cy="5143200"/>
          </a:xfrm>
          <a:prstGeom prst="rect">
            <a:avLst/>
          </a:prstGeom>
          <a:noFill/>
          <a:ln>
            <a:noFill/>
          </a:ln>
        </p:spPr>
        <p:txBody>
          <a:bodyPr spcFirstLastPara="1" wrap="square" lIns="0" tIns="0" rIns="0" bIns="0" anchor="t" anchorCtr="0">
            <a:noAutofit/>
          </a:bodyPr>
          <a:lstStyle/>
          <a:p>
            <a:pPr marL="342900">
              <a:spcBef>
                <a:spcPts val="400"/>
              </a:spcBef>
            </a:pPr>
            <a:r>
              <a:rPr lang="en-US" dirty="0"/>
              <a:t>Given this we have 3 types of Constraints:</a:t>
            </a:r>
          </a:p>
          <a:p>
            <a:pPr lvl="1"/>
            <a:r>
              <a:rPr lang="en-US" b="1" dirty="0">
                <a:solidFill>
                  <a:srgbClr val="215C4E"/>
                </a:solidFill>
              </a:rPr>
              <a:t>Action Constraints</a:t>
            </a:r>
            <a:r>
              <a:rPr lang="en-US" dirty="0"/>
              <a:t>: An agent should not perform </a:t>
            </a:r>
            <a:br>
              <a:rPr lang="en-US" dirty="0"/>
            </a:br>
            <a:r>
              <a:rPr lang="en-US" dirty="0"/>
              <a:t>some (set of) action 𝑎</a:t>
            </a:r>
            <a:r>
              <a:rPr lang="en-US" baseline="-25000" dirty="0"/>
              <a:t>𝑖</a:t>
            </a:r>
            <a:r>
              <a:rPr lang="en-US" dirty="0"/>
              <a:t>;</a:t>
            </a:r>
          </a:p>
          <a:p>
            <a:pPr lvl="1"/>
            <a:r>
              <a:rPr lang="en-US" b="1" dirty="0">
                <a:solidFill>
                  <a:srgbClr val="215C4E"/>
                </a:solidFill>
              </a:rPr>
              <a:t>Occupancy Constraints</a:t>
            </a:r>
            <a:r>
              <a:rPr lang="en-US" dirty="0"/>
              <a:t>: An agent should not </a:t>
            </a:r>
            <a:br>
              <a:rPr lang="en-US" dirty="0"/>
            </a:br>
            <a:r>
              <a:rPr lang="en-US" dirty="0"/>
              <a:t>occupy a (set of) states 𝑠</a:t>
            </a:r>
            <a:r>
              <a:rPr lang="en-US" baseline="-25000" dirty="0"/>
              <a:t>𝑖</a:t>
            </a:r>
            <a:r>
              <a:rPr lang="en-US" dirty="0"/>
              <a:t>;</a:t>
            </a:r>
          </a:p>
          <a:p>
            <a:pPr lvl="1"/>
            <a:r>
              <a:rPr lang="en-US" b="1" dirty="0">
                <a:solidFill>
                  <a:srgbClr val="215C4E"/>
                </a:solidFill>
              </a:rPr>
              <a:t>Feature Constraints</a:t>
            </a:r>
            <a:r>
              <a:rPr lang="en-US" dirty="0"/>
              <a:t>: Given a feature mapping of </a:t>
            </a:r>
            <a:br>
              <a:rPr lang="en-US" dirty="0"/>
            </a:br>
            <a:r>
              <a:rPr lang="en-US" dirty="0"/>
              <a:t>transitions 𝜙, an agent should not perform </a:t>
            </a:r>
            <a:br>
              <a:rPr lang="en-US" dirty="0"/>
            </a:br>
            <a:r>
              <a:rPr lang="en-US" dirty="0"/>
              <a:t>an (set of) action in presence of specific state features.</a:t>
            </a:r>
          </a:p>
          <a:p>
            <a:pPr lvl="1"/>
            <a:endParaRPr lang="en-US" dirty="0"/>
          </a:p>
          <a:p>
            <a:r>
              <a:rPr lang="en-US" dirty="0"/>
              <a:t>The optimal policies for M</a:t>
            </a:r>
            <a:r>
              <a:rPr lang="en-US" baseline="30000" dirty="0"/>
              <a:t>N</a:t>
            </a:r>
            <a:r>
              <a:rPr lang="en-US" dirty="0"/>
              <a:t> and M</a:t>
            </a:r>
            <a:r>
              <a:rPr lang="en-US" baseline="30000" dirty="0"/>
              <a:t>C</a:t>
            </a:r>
            <a:r>
              <a:rPr lang="en-US" dirty="0"/>
              <a:t> , denoted with 𝜋</a:t>
            </a:r>
            <a:r>
              <a:rPr lang="en-US" baseline="30000" dirty="0"/>
              <a:t>𝑛</a:t>
            </a:r>
            <a:r>
              <a:rPr lang="en-US" dirty="0"/>
              <a:t> and 𝜋</a:t>
            </a:r>
            <a:r>
              <a:rPr lang="en-US" baseline="30000" dirty="0"/>
              <a:t>𝑐</a:t>
            </a:r>
          </a:p>
          <a:p>
            <a:endParaRPr lang="en-US" baseline="30000" dirty="0"/>
          </a:p>
          <a:p>
            <a:r>
              <a:rPr lang="en-US" b="1" dirty="0">
                <a:solidFill>
                  <a:srgbClr val="215C4E"/>
                </a:solidFill>
              </a:rPr>
              <a:t>Key Question: How do we combine these policies in ways </a:t>
            </a:r>
            <a:br>
              <a:rPr lang="en-US" b="1" dirty="0">
                <a:solidFill>
                  <a:srgbClr val="215C4E"/>
                </a:solidFill>
              </a:rPr>
            </a:br>
            <a:r>
              <a:rPr lang="en-US" b="1" dirty="0">
                <a:solidFill>
                  <a:srgbClr val="215C4E"/>
                </a:solidFill>
              </a:rPr>
              <a:t>that are human like and/or ethical?</a:t>
            </a:r>
          </a:p>
          <a:p>
            <a:pPr lvl="1"/>
            <a:r>
              <a:rPr lang="en-US" b="1" dirty="0">
                <a:solidFill>
                  <a:srgbClr val="215C4E"/>
                </a:solidFill>
              </a:rPr>
              <a:t>Do we always follow all the constraints, or do we focus on environment rewards?</a:t>
            </a:r>
          </a:p>
          <a:p>
            <a:pPr lvl="1"/>
            <a:endParaRPr dirty="0"/>
          </a:p>
        </p:txBody>
      </p:sp>
      <p:sp>
        <p:nvSpPr>
          <p:cNvPr id="53" name="Google Shape;53;g13686e2a598_0_0"/>
          <p:cNvSpPr txBox="1">
            <a:spLocks noGrp="1"/>
          </p:cNvSpPr>
          <p:nvPr>
            <p:ph type="sldNum" idx="12"/>
          </p:nvPr>
        </p:nvSpPr>
        <p:spPr>
          <a:xfrm>
            <a:off x="8737600" y="6319600"/>
            <a:ext cx="2844900" cy="231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a:t>
            </a:fld>
            <a:endParaRPr/>
          </a:p>
        </p:txBody>
      </p:sp>
      <p:pic>
        <p:nvPicPr>
          <p:cNvPr id="54" name="Google Shape;54;g13686e2a598_0_0" descr="A screenshot of a game&#10;&#10;Description automatically generated with medium confidence"/>
          <p:cNvPicPr preferRelativeResize="0"/>
          <p:nvPr/>
        </p:nvPicPr>
        <p:blipFill rotWithShape="1">
          <a:blip r:embed="rId3">
            <a:alphaModFix/>
          </a:blip>
          <a:srcRect r="6410"/>
          <a:stretch/>
        </p:blipFill>
        <p:spPr>
          <a:xfrm>
            <a:off x="8348617" y="1116356"/>
            <a:ext cx="3390537" cy="2057623"/>
          </a:xfrm>
          <a:prstGeom prst="rect">
            <a:avLst/>
          </a:prstGeom>
          <a:noFill/>
          <a:ln>
            <a:noFill/>
          </a:ln>
        </p:spPr>
      </p:pic>
      <p:pic>
        <p:nvPicPr>
          <p:cNvPr id="55" name="Google Shape;55;g13686e2a598_0_0"/>
          <p:cNvPicPr preferRelativeResize="0"/>
          <p:nvPr/>
        </p:nvPicPr>
        <p:blipFill rotWithShape="1">
          <a:blip r:embed="rId4">
            <a:alphaModFix/>
          </a:blip>
          <a:srcRect l="6710" t="14552" r="8233" b="11235"/>
          <a:stretch/>
        </p:blipFill>
        <p:spPr>
          <a:xfrm>
            <a:off x="8551818" y="3937362"/>
            <a:ext cx="3390538" cy="180428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g13686e2a598_0_0"/>
          <p:cNvSpPr txBox="1">
            <a:spLocks noGrp="1"/>
          </p:cNvSpPr>
          <p:nvPr>
            <p:ph type="title"/>
          </p:nvPr>
        </p:nvSpPr>
        <p:spPr>
          <a:xfrm>
            <a:off x="609600" y="237490"/>
            <a:ext cx="10972800" cy="426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dirty="0"/>
              <a:t>How Does this Map to Ethics?</a:t>
            </a:r>
            <a:endParaRPr dirty="0"/>
          </a:p>
        </p:txBody>
      </p:sp>
      <p:sp>
        <p:nvSpPr>
          <p:cNvPr id="52" name="Google Shape;52;g13686e2a598_0_0"/>
          <p:cNvSpPr txBox="1">
            <a:spLocks noGrp="1"/>
          </p:cNvSpPr>
          <p:nvPr>
            <p:ph type="body" idx="1"/>
          </p:nvPr>
        </p:nvSpPr>
        <p:spPr>
          <a:xfrm>
            <a:off x="609600" y="982980"/>
            <a:ext cx="11259312" cy="5143200"/>
          </a:xfrm>
          <a:prstGeom prst="rect">
            <a:avLst/>
          </a:prstGeom>
          <a:noFill/>
          <a:ln>
            <a:noFill/>
          </a:ln>
        </p:spPr>
        <p:txBody>
          <a:bodyPr spcFirstLastPara="1" wrap="square" lIns="0" tIns="0" rIns="0" bIns="0" anchor="t" anchorCtr="0">
            <a:noAutofit/>
          </a:bodyPr>
          <a:lstStyle/>
          <a:p>
            <a:pPr lvl="1"/>
            <a:r>
              <a:rPr lang="en-US" b="1" dirty="0">
                <a:solidFill>
                  <a:srgbClr val="215C4E"/>
                </a:solidFill>
              </a:rPr>
              <a:t>Action Constraints</a:t>
            </a:r>
            <a:r>
              <a:rPr lang="en-US" dirty="0"/>
              <a:t>: An agent should not perform </a:t>
            </a:r>
            <a:br>
              <a:rPr lang="en-US" dirty="0"/>
            </a:br>
            <a:r>
              <a:rPr lang="en-US" dirty="0"/>
              <a:t>some (set of) action 𝑎</a:t>
            </a:r>
            <a:r>
              <a:rPr lang="en-US" baseline="-25000" dirty="0"/>
              <a:t>𝑖</a:t>
            </a:r>
            <a:r>
              <a:rPr lang="en-US" dirty="0"/>
              <a:t>;</a:t>
            </a:r>
          </a:p>
          <a:p>
            <a:pPr lvl="1"/>
            <a:r>
              <a:rPr lang="en-US" b="1" dirty="0">
                <a:solidFill>
                  <a:srgbClr val="215C4E"/>
                </a:solidFill>
              </a:rPr>
              <a:t>Occupancy Constraints</a:t>
            </a:r>
            <a:r>
              <a:rPr lang="en-US" dirty="0"/>
              <a:t>: An agent should not </a:t>
            </a:r>
          </a:p>
          <a:p>
            <a:pPr lvl="1"/>
            <a:r>
              <a:rPr lang="en-US" dirty="0"/>
              <a:t>occupy a (set of) states 𝑠</a:t>
            </a:r>
            <a:r>
              <a:rPr lang="en-US" baseline="-25000" dirty="0"/>
              <a:t>𝑖</a:t>
            </a:r>
            <a:r>
              <a:rPr lang="en-US" dirty="0"/>
              <a:t>;</a:t>
            </a:r>
          </a:p>
          <a:p>
            <a:pPr lvl="1"/>
            <a:r>
              <a:rPr lang="en-US" b="1" dirty="0">
                <a:solidFill>
                  <a:srgbClr val="215C4E"/>
                </a:solidFill>
              </a:rPr>
              <a:t>Feature Constraints</a:t>
            </a:r>
            <a:r>
              <a:rPr lang="en-US" dirty="0"/>
              <a:t>: Given a feature mapping of </a:t>
            </a:r>
            <a:br>
              <a:rPr lang="en-US" dirty="0"/>
            </a:br>
            <a:r>
              <a:rPr lang="en-US" dirty="0"/>
              <a:t>transitions 𝜙, an agent should not perform an (set of) </a:t>
            </a:r>
            <a:br>
              <a:rPr lang="en-US" dirty="0"/>
            </a:br>
            <a:r>
              <a:rPr lang="en-US" dirty="0"/>
              <a:t>action in presence of specific state features.</a:t>
            </a:r>
          </a:p>
          <a:p>
            <a:r>
              <a:rPr lang="en-US" dirty="0"/>
              <a:t>These constraints are general and inspired by two ethical stances:</a:t>
            </a:r>
          </a:p>
          <a:p>
            <a:pPr lvl="1"/>
            <a:r>
              <a:rPr lang="en-US" dirty="0"/>
              <a:t>“</a:t>
            </a:r>
            <a:r>
              <a:rPr lang="en-US" b="1" i="1" dirty="0">
                <a:solidFill>
                  <a:srgbClr val="215C4E"/>
                </a:solidFill>
              </a:rPr>
              <a:t>Deontological-style Constraints.</a:t>
            </a:r>
            <a:r>
              <a:rPr lang="en-US" dirty="0"/>
              <a:t>” Deontology evaluates actions based on their rightness or wrongness, as well as the intention of the agent. We can roughly approximate a simplified version of it by classifying certain actions as wrong and others as right.</a:t>
            </a:r>
          </a:p>
          <a:p>
            <a:pPr lvl="1">
              <a:spcBef>
                <a:spcPts val="0"/>
              </a:spcBef>
            </a:pPr>
            <a:r>
              <a:rPr lang="en-US" b="1" dirty="0">
                <a:solidFill>
                  <a:srgbClr val="215C4E"/>
                </a:solidFill>
              </a:rPr>
              <a:t>“Consequentialist-style (utilitarian) Constraints.” </a:t>
            </a:r>
            <a:r>
              <a:rPr lang="en-US" dirty="0"/>
              <a:t>Consequentialism evaluates the merits of an action by outcomes and thus focus on the state where an action will take us. They try to avoid or penalize ending up in “bad” states, no matter what actions are adopted</a:t>
            </a:r>
          </a:p>
          <a:p>
            <a:pPr lvl="0">
              <a:spcBef>
                <a:spcPts val="0"/>
              </a:spcBef>
            </a:pPr>
            <a:endParaRPr lang="en-US" dirty="0"/>
          </a:p>
          <a:p>
            <a:pPr lvl="0">
              <a:spcBef>
                <a:spcPts val="0"/>
              </a:spcBef>
            </a:pPr>
            <a:r>
              <a:rPr lang="en-US" dirty="0"/>
              <a:t>We consider constraints (whose violation generates a penalty) on both actions and states, thus modelling both of these stances: </a:t>
            </a:r>
            <a:r>
              <a:rPr lang="en-US" i="1" dirty="0"/>
              <a:t>in this grid, moving up left and down left is “bad”, green and blue states are “bad”, and each of the black cells are “bad” states.</a:t>
            </a:r>
          </a:p>
          <a:p>
            <a:pPr lvl="1"/>
            <a:endParaRPr dirty="0"/>
          </a:p>
        </p:txBody>
      </p:sp>
      <p:sp>
        <p:nvSpPr>
          <p:cNvPr id="53" name="Google Shape;53;g13686e2a598_0_0"/>
          <p:cNvSpPr txBox="1">
            <a:spLocks noGrp="1"/>
          </p:cNvSpPr>
          <p:nvPr>
            <p:ph type="sldNum" idx="12"/>
          </p:nvPr>
        </p:nvSpPr>
        <p:spPr>
          <a:xfrm>
            <a:off x="8737600" y="6319600"/>
            <a:ext cx="2844900" cy="231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5</a:t>
            </a:fld>
            <a:endParaRPr/>
          </a:p>
        </p:txBody>
      </p:sp>
      <p:pic>
        <p:nvPicPr>
          <p:cNvPr id="7" name="Google Shape;54;g13686e2a598_0_0" descr="A screenshot of a game&#10;&#10;Description automatically generated with medium confidence">
            <a:extLst>
              <a:ext uri="{FF2B5EF4-FFF2-40B4-BE49-F238E27FC236}">
                <a16:creationId xmlns:a16="http://schemas.microsoft.com/office/drawing/2014/main" id="{8F481012-D96C-E129-1318-92CA6C435629}"/>
              </a:ext>
            </a:extLst>
          </p:cNvPr>
          <p:cNvPicPr preferRelativeResize="0">
            <a:picLocks noChangeAspect="1"/>
          </p:cNvPicPr>
          <p:nvPr/>
        </p:nvPicPr>
        <p:blipFill rotWithShape="1">
          <a:blip r:embed="rId3">
            <a:alphaModFix/>
          </a:blip>
          <a:srcRect r="6410"/>
          <a:stretch/>
        </p:blipFill>
        <p:spPr>
          <a:xfrm>
            <a:off x="7722326" y="982980"/>
            <a:ext cx="4469674" cy="2712521"/>
          </a:xfrm>
          <a:prstGeom prst="rect">
            <a:avLst/>
          </a:prstGeom>
          <a:noFill/>
          <a:ln>
            <a:noFill/>
          </a:ln>
        </p:spPr>
      </p:pic>
    </p:spTree>
    <p:extLst>
      <p:ext uri="{BB962C8B-B14F-4D97-AF65-F5344CB8AC3E}">
        <p14:creationId xmlns:p14="http://schemas.microsoft.com/office/powerpoint/2010/main" val="660371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g13686e2a598_0_0"/>
          <p:cNvSpPr txBox="1">
            <a:spLocks noGrp="1"/>
          </p:cNvSpPr>
          <p:nvPr>
            <p:ph type="title"/>
          </p:nvPr>
        </p:nvSpPr>
        <p:spPr>
          <a:xfrm>
            <a:off x="609600" y="237490"/>
            <a:ext cx="10972800" cy="426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Problem Setting</a:t>
            </a:r>
            <a:endParaRPr/>
          </a:p>
        </p:txBody>
      </p:sp>
      <p:sp>
        <p:nvSpPr>
          <p:cNvPr id="52" name="Google Shape;52;g13686e2a598_0_0"/>
          <p:cNvSpPr txBox="1">
            <a:spLocks noGrp="1"/>
          </p:cNvSpPr>
          <p:nvPr>
            <p:ph type="body" idx="1"/>
          </p:nvPr>
        </p:nvSpPr>
        <p:spPr>
          <a:xfrm>
            <a:off x="609600" y="982980"/>
            <a:ext cx="8128000" cy="5143200"/>
          </a:xfrm>
          <a:prstGeom prst="rect">
            <a:avLst/>
          </a:prstGeom>
          <a:noFill/>
          <a:ln>
            <a:noFill/>
          </a:ln>
        </p:spPr>
        <p:txBody>
          <a:bodyPr spcFirstLastPara="1" wrap="square" lIns="0" tIns="0" rIns="0" bIns="0" anchor="t" anchorCtr="0">
            <a:noAutofit/>
          </a:bodyPr>
          <a:lstStyle/>
          <a:p>
            <a:pPr marL="342900">
              <a:spcBef>
                <a:spcPts val="400"/>
              </a:spcBef>
            </a:pPr>
            <a:r>
              <a:rPr lang="en-US" dirty="0"/>
              <a:t>Given this we have 3 types of Constraints:</a:t>
            </a:r>
          </a:p>
          <a:p>
            <a:pPr lvl="1"/>
            <a:r>
              <a:rPr lang="en-US" b="1" dirty="0">
                <a:solidFill>
                  <a:srgbClr val="215C4E"/>
                </a:solidFill>
              </a:rPr>
              <a:t>Action Constraints</a:t>
            </a:r>
            <a:r>
              <a:rPr lang="en-US" dirty="0"/>
              <a:t>: An agent should not perform </a:t>
            </a:r>
            <a:br>
              <a:rPr lang="en-US" dirty="0"/>
            </a:br>
            <a:r>
              <a:rPr lang="en-US" dirty="0"/>
              <a:t>some (set of) action 𝑎</a:t>
            </a:r>
            <a:r>
              <a:rPr lang="en-US" baseline="-25000" dirty="0"/>
              <a:t>𝑖</a:t>
            </a:r>
            <a:r>
              <a:rPr lang="en-US" dirty="0"/>
              <a:t>;</a:t>
            </a:r>
          </a:p>
          <a:p>
            <a:pPr lvl="1"/>
            <a:r>
              <a:rPr lang="en-US" b="1" dirty="0">
                <a:solidFill>
                  <a:srgbClr val="215C4E"/>
                </a:solidFill>
              </a:rPr>
              <a:t>Occupancy Constraints</a:t>
            </a:r>
            <a:r>
              <a:rPr lang="en-US" dirty="0"/>
              <a:t>: An agent should not </a:t>
            </a:r>
            <a:br>
              <a:rPr lang="en-US" dirty="0"/>
            </a:br>
            <a:r>
              <a:rPr lang="en-US" dirty="0"/>
              <a:t>occupy a (set of) states 𝑠</a:t>
            </a:r>
            <a:r>
              <a:rPr lang="en-US" baseline="-25000" dirty="0"/>
              <a:t>𝑖</a:t>
            </a:r>
            <a:r>
              <a:rPr lang="en-US" dirty="0"/>
              <a:t>;</a:t>
            </a:r>
          </a:p>
          <a:p>
            <a:pPr lvl="1"/>
            <a:r>
              <a:rPr lang="en-US" b="1" dirty="0">
                <a:solidFill>
                  <a:srgbClr val="215C4E"/>
                </a:solidFill>
              </a:rPr>
              <a:t>Feature Constraints</a:t>
            </a:r>
            <a:r>
              <a:rPr lang="en-US" dirty="0"/>
              <a:t>: Given a feature mapping of </a:t>
            </a:r>
            <a:br>
              <a:rPr lang="en-US" dirty="0"/>
            </a:br>
            <a:r>
              <a:rPr lang="en-US" dirty="0"/>
              <a:t>transitions 𝜙, an agent should not perform </a:t>
            </a:r>
            <a:br>
              <a:rPr lang="en-US" dirty="0"/>
            </a:br>
            <a:r>
              <a:rPr lang="en-US" dirty="0"/>
              <a:t>an (set of) action in presence of specific state features.</a:t>
            </a:r>
          </a:p>
          <a:p>
            <a:pPr lvl="1"/>
            <a:endParaRPr lang="en-US" dirty="0"/>
          </a:p>
          <a:p>
            <a:r>
              <a:rPr lang="en-US" dirty="0"/>
              <a:t>The optimal policies for M</a:t>
            </a:r>
            <a:r>
              <a:rPr lang="en-US" baseline="30000" dirty="0"/>
              <a:t>N</a:t>
            </a:r>
            <a:r>
              <a:rPr lang="en-US" dirty="0"/>
              <a:t> and M</a:t>
            </a:r>
            <a:r>
              <a:rPr lang="en-US" baseline="30000" dirty="0"/>
              <a:t>C</a:t>
            </a:r>
            <a:r>
              <a:rPr lang="en-US" dirty="0"/>
              <a:t> , denoted with 𝜋</a:t>
            </a:r>
            <a:r>
              <a:rPr lang="en-US" baseline="30000" dirty="0"/>
              <a:t>𝑛</a:t>
            </a:r>
            <a:r>
              <a:rPr lang="en-US" dirty="0"/>
              <a:t> and 𝜋</a:t>
            </a:r>
            <a:r>
              <a:rPr lang="en-US" baseline="30000" dirty="0"/>
              <a:t>𝑐</a:t>
            </a:r>
          </a:p>
          <a:p>
            <a:endParaRPr lang="en-US" baseline="30000" dirty="0"/>
          </a:p>
          <a:p>
            <a:r>
              <a:rPr lang="en-US" b="1" dirty="0">
                <a:solidFill>
                  <a:srgbClr val="215C4E"/>
                </a:solidFill>
              </a:rPr>
              <a:t>Key Question: How do we combine these policies in ways </a:t>
            </a:r>
            <a:br>
              <a:rPr lang="en-US" b="1" dirty="0">
                <a:solidFill>
                  <a:srgbClr val="215C4E"/>
                </a:solidFill>
              </a:rPr>
            </a:br>
            <a:r>
              <a:rPr lang="en-US" b="1" dirty="0">
                <a:solidFill>
                  <a:srgbClr val="215C4E"/>
                </a:solidFill>
              </a:rPr>
              <a:t>that are human like and/or ethical?</a:t>
            </a:r>
          </a:p>
          <a:p>
            <a:pPr lvl="1"/>
            <a:r>
              <a:rPr lang="en-US" b="1" dirty="0">
                <a:solidFill>
                  <a:srgbClr val="215C4E"/>
                </a:solidFill>
              </a:rPr>
              <a:t>Do we always follow all the constraints, or do we focus on environment rewards?</a:t>
            </a:r>
          </a:p>
        </p:txBody>
      </p:sp>
      <p:sp>
        <p:nvSpPr>
          <p:cNvPr id="53" name="Google Shape;53;g13686e2a598_0_0"/>
          <p:cNvSpPr txBox="1">
            <a:spLocks noGrp="1"/>
          </p:cNvSpPr>
          <p:nvPr>
            <p:ph type="sldNum" idx="12"/>
          </p:nvPr>
        </p:nvSpPr>
        <p:spPr>
          <a:xfrm>
            <a:off x="8737600" y="6319600"/>
            <a:ext cx="2844900" cy="231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6</a:t>
            </a:fld>
            <a:endParaRPr/>
          </a:p>
        </p:txBody>
      </p:sp>
      <p:pic>
        <p:nvPicPr>
          <p:cNvPr id="54" name="Google Shape;54;g13686e2a598_0_0" descr="A screenshot of a game&#10;&#10;Description automatically generated with medium confidence"/>
          <p:cNvPicPr preferRelativeResize="0"/>
          <p:nvPr/>
        </p:nvPicPr>
        <p:blipFill rotWithShape="1">
          <a:blip r:embed="rId3">
            <a:alphaModFix/>
          </a:blip>
          <a:srcRect r="6410"/>
          <a:stretch/>
        </p:blipFill>
        <p:spPr>
          <a:xfrm>
            <a:off x="8348617" y="1116356"/>
            <a:ext cx="3390537" cy="2057623"/>
          </a:xfrm>
          <a:prstGeom prst="rect">
            <a:avLst/>
          </a:prstGeom>
          <a:noFill/>
          <a:ln>
            <a:noFill/>
          </a:ln>
        </p:spPr>
      </p:pic>
      <p:pic>
        <p:nvPicPr>
          <p:cNvPr id="55" name="Google Shape;55;g13686e2a598_0_0"/>
          <p:cNvPicPr preferRelativeResize="0"/>
          <p:nvPr/>
        </p:nvPicPr>
        <p:blipFill rotWithShape="1">
          <a:blip r:embed="rId4">
            <a:alphaModFix/>
          </a:blip>
          <a:srcRect l="6710" t="14552" r="8233" b="11235"/>
          <a:stretch/>
        </p:blipFill>
        <p:spPr>
          <a:xfrm>
            <a:off x="8551818" y="3937362"/>
            <a:ext cx="3390538" cy="1804282"/>
          </a:xfrm>
          <a:prstGeom prst="rect">
            <a:avLst/>
          </a:prstGeom>
          <a:noFill/>
          <a:ln>
            <a:noFill/>
          </a:ln>
        </p:spPr>
      </p:pic>
    </p:spTree>
    <p:extLst>
      <p:ext uri="{BB962C8B-B14F-4D97-AF65-F5344CB8AC3E}">
        <p14:creationId xmlns:p14="http://schemas.microsoft.com/office/powerpoint/2010/main" val="3072093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6"/>
          <p:cNvSpPr txBox="1">
            <a:spLocks noGrp="1"/>
          </p:cNvSpPr>
          <p:nvPr>
            <p:ph type="title"/>
          </p:nvPr>
        </p:nvSpPr>
        <p:spPr>
          <a:xfrm>
            <a:off x="609600" y="237490"/>
            <a:ext cx="10972800" cy="42703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General Model</a:t>
            </a:r>
            <a:endParaRPr/>
          </a:p>
        </p:txBody>
      </p:sp>
      <p:sp>
        <p:nvSpPr>
          <p:cNvPr id="89" name="Google Shape;89;p6"/>
          <p:cNvSpPr txBox="1">
            <a:spLocks noGrp="1"/>
          </p:cNvSpPr>
          <p:nvPr>
            <p:ph type="body" idx="1"/>
          </p:nvPr>
        </p:nvSpPr>
        <p:spPr>
          <a:xfrm>
            <a:off x="609600" y="982980"/>
            <a:ext cx="8250935" cy="5143185"/>
          </a:xfrm>
          <a:prstGeom prst="rect">
            <a:avLst/>
          </a:prstGeom>
          <a:noFill/>
          <a:ln>
            <a:noFill/>
          </a:ln>
        </p:spPr>
        <p:txBody>
          <a:bodyPr spcFirstLastPara="1" wrap="square" lIns="0" tIns="0" rIns="0" bIns="0" anchor="t" anchorCtr="0">
            <a:noAutofit/>
          </a:bodyPr>
          <a:lstStyle/>
          <a:p>
            <a:pPr marL="469900">
              <a:spcBef>
                <a:spcPts val="0"/>
              </a:spcBef>
              <a:buSzPts val="2000"/>
            </a:pPr>
            <a:r>
              <a:rPr lang="en-US" dirty="0"/>
              <a:t>Given access to both 𝜋</a:t>
            </a:r>
            <a:r>
              <a:rPr lang="en-US" baseline="30000" dirty="0"/>
              <a:t>𝑛</a:t>
            </a:r>
            <a:r>
              <a:rPr lang="en-US" dirty="0"/>
              <a:t> and 𝜋</a:t>
            </a:r>
            <a:r>
              <a:rPr lang="en-US" i="1" baseline="30000" dirty="0"/>
              <a:t>c </a:t>
            </a:r>
            <a:r>
              <a:rPr lang="en-US" dirty="0"/>
              <a:t>we can define vector ⟨𝑠𝑞</a:t>
            </a:r>
            <a:r>
              <a:rPr lang="en-US" baseline="-25000" dirty="0"/>
              <a:t>𝑛</a:t>
            </a:r>
            <a:r>
              <a:rPr lang="en-US" dirty="0"/>
              <a:t>(𝑠, 𝑎)⟩ that gives us the probability of action selection in 𝜋.</a:t>
            </a:r>
          </a:p>
          <a:p>
            <a:pPr marL="469900">
              <a:spcBef>
                <a:spcPts val="0"/>
              </a:spcBef>
              <a:buSzPts val="2000"/>
            </a:pPr>
            <a:r>
              <a:rPr lang="en-US" dirty="0"/>
              <a:t>We propose three models for combining these policies: </a:t>
            </a:r>
          </a:p>
          <a:p>
            <a:pPr marL="927100" lvl="1">
              <a:spcBef>
                <a:spcPts val="0"/>
              </a:spcBef>
              <a:buSzPts val="2000"/>
            </a:pPr>
            <a:r>
              <a:rPr lang="en-US" dirty="0"/>
              <a:t>Greedy Orchestrator G-O: uses policy 𝜋</a:t>
            </a:r>
            <a:r>
              <a:rPr lang="en-US" baseline="30000" dirty="0"/>
              <a:t>𝐺</a:t>
            </a:r>
            <a:r>
              <a:rPr lang="en-US" dirty="0"/>
              <a:t> , where 𝜋</a:t>
            </a:r>
            <a:r>
              <a:rPr lang="en-US" baseline="30000" dirty="0"/>
              <a:t>𝐺</a:t>
            </a:r>
            <a:r>
              <a:rPr lang="en-US" dirty="0"/>
              <a:t>(𝑠) = 𝑎, selects an action 𝑎 with overall highest value.</a:t>
            </a:r>
          </a:p>
          <a:p>
            <a:pPr marL="927100" lvl="1">
              <a:spcBef>
                <a:spcPts val="0"/>
              </a:spcBef>
              <a:buSzPts val="2000"/>
            </a:pPr>
            <a:endParaRPr lang="en-US" dirty="0"/>
          </a:p>
          <a:p>
            <a:pPr marL="927100" lvl="1">
              <a:spcBef>
                <a:spcPts val="0"/>
              </a:spcBef>
              <a:buSzPts val="2000"/>
            </a:pPr>
            <a:r>
              <a:rPr lang="en-US" dirty="0"/>
              <a:t>Weighted Average Orchestrator WA-O: uses policy </a:t>
            </a:r>
            <a:br>
              <a:rPr lang="en-US" dirty="0"/>
            </a:br>
            <a:r>
              <a:rPr lang="en-US" dirty="0"/>
              <a:t>𝜋</a:t>
            </a:r>
            <a:r>
              <a:rPr lang="en-US" baseline="30000" dirty="0"/>
              <a:t>𝑊 </a:t>
            </a:r>
            <a:r>
              <a:rPr lang="en-US" dirty="0"/>
              <a:t>where, given weight vector (𝑤𝑛, 𝑤𝑐 ) with 𝑤𝑛 ,𝑤𝑐 ∈ [0, 1] and 𝑤𝑐 + 𝑤𝑛 = 1, action 𝑎 = 𝜋𝑊 𝐴 (𝑠) is chosen according to prob ability distribution 𝑝𝑊 𝐴 (𝑎𝑖 ) = 𝑤𝑛𝑠𝑞𝑛 (𝑠, 𝑎𝑖 ) + 𝑤𝑐𝑠𝑞𝑐 (𝑠, 𝑎𝑖 ).</a:t>
            </a:r>
          </a:p>
          <a:p>
            <a:pPr marL="927100" lvl="1">
              <a:spcBef>
                <a:spcPts val="0"/>
              </a:spcBef>
              <a:buSzPts val="2000"/>
            </a:pPr>
            <a:endParaRPr lang="en-US" dirty="0"/>
          </a:p>
          <a:p>
            <a:pPr marL="927100" lvl="1">
              <a:spcBef>
                <a:spcPts val="0"/>
              </a:spcBef>
              <a:buSzPts val="2000"/>
            </a:pPr>
            <a:r>
              <a:rPr lang="en-US" dirty="0"/>
              <a:t>MDFT Orchestrator MDFT-O: chooses actions according to policy 𝜋</a:t>
            </a:r>
            <a:r>
              <a:rPr lang="en-US" baseline="30000" dirty="0"/>
              <a:t>𝑀𝐷𝐹𝑇</a:t>
            </a:r>
            <a:r>
              <a:rPr lang="en-US" dirty="0"/>
              <a:t> . Action 𝑎 = 𝜋</a:t>
            </a:r>
            <a:r>
              <a:rPr lang="en-US" baseline="30000" dirty="0"/>
              <a:t>𝑀𝐷𝐹𝑇</a:t>
            </a:r>
            <a:r>
              <a:rPr lang="en-US" dirty="0"/>
              <a:t> (𝑠) is chosen via an MDFT model.</a:t>
            </a:r>
          </a:p>
          <a:p>
            <a:pPr marL="927100" lvl="1">
              <a:spcBef>
                <a:spcPts val="0"/>
              </a:spcBef>
              <a:buSzPts val="2000"/>
            </a:pPr>
            <a:endParaRPr lang="en-US" dirty="0"/>
          </a:p>
          <a:p>
            <a:pPr marL="469900">
              <a:spcBef>
                <a:spcPts val="0"/>
              </a:spcBef>
              <a:buSzPts val="2000"/>
            </a:pPr>
            <a:r>
              <a:rPr lang="en-US" b="1" dirty="0">
                <a:solidFill>
                  <a:srgbClr val="215C4E"/>
                </a:solidFill>
              </a:rPr>
              <a:t>We prove that MDFT-O is a strict generalization of the others!</a:t>
            </a:r>
          </a:p>
          <a:p>
            <a:pPr marL="927100" lvl="1">
              <a:spcBef>
                <a:spcPts val="0"/>
              </a:spcBef>
              <a:buSzPts val="2000"/>
            </a:pPr>
            <a:r>
              <a:rPr lang="en-US" dirty="0">
                <a:solidFill>
                  <a:srgbClr val="215C4E"/>
                </a:solidFill>
              </a:rPr>
              <a:t>MDFT-O can capture both G-O and WA-O as well as additional policies including non-linear mixes!</a:t>
            </a:r>
          </a:p>
        </p:txBody>
      </p:sp>
      <p:sp>
        <p:nvSpPr>
          <p:cNvPr id="90" name="Google Shape;90;p6"/>
          <p:cNvSpPr txBox="1">
            <a:spLocks noGrp="1"/>
          </p:cNvSpPr>
          <p:nvPr>
            <p:ph type="sldNum" idx="12"/>
          </p:nvPr>
        </p:nvSpPr>
        <p:spPr>
          <a:xfrm>
            <a:off x="8737600" y="6319600"/>
            <a:ext cx="2844800" cy="23177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7</a:t>
            </a:fld>
            <a:endParaRPr/>
          </a:p>
        </p:txBody>
      </p:sp>
      <p:pic>
        <p:nvPicPr>
          <p:cNvPr id="2050" name="Picture 2" descr="Mad scientist mixing glowing fluid with test tubes and beakers. | T&amp;V  Photography">
            <a:extLst>
              <a:ext uri="{FF2B5EF4-FFF2-40B4-BE49-F238E27FC236}">
                <a16:creationId xmlns:a16="http://schemas.microsoft.com/office/drawing/2014/main" id="{98C71DE0-BC03-40C8-613C-CEA4789F4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2283" y="1337152"/>
            <a:ext cx="2968879" cy="44348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4"/>
          <p:cNvSpPr txBox="1">
            <a:spLocks noGrp="1"/>
          </p:cNvSpPr>
          <p:nvPr>
            <p:ph type="title"/>
          </p:nvPr>
        </p:nvSpPr>
        <p:spPr>
          <a:xfrm>
            <a:off x="609600" y="237490"/>
            <a:ext cx="10972800" cy="42703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Multi-Alternative Decision Field Theory (MDFT)</a:t>
            </a:r>
            <a:endParaRPr/>
          </a:p>
        </p:txBody>
      </p:sp>
      <p:sp>
        <p:nvSpPr>
          <p:cNvPr id="70" name="Google Shape;70;p4"/>
          <p:cNvSpPr txBox="1">
            <a:spLocks noGrp="1"/>
          </p:cNvSpPr>
          <p:nvPr>
            <p:ph type="body" idx="1"/>
          </p:nvPr>
        </p:nvSpPr>
        <p:spPr>
          <a:xfrm>
            <a:off x="609601" y="995713"/>
            <a:ext cx="6114756" cy="4322377"/>
          </a:xfrm>
          <a:prstGeom prst="rect">
            <a:avLst/>
          </a:prstGeom>
          <a:noFill/>
          <a:ln>
            <a:noFill/>
          </a:ln>
        </p:spPr>
        <p:txBody>
          <a:bodyPr spcFirstLastPara="1" wrap="square" lIns="0" tIns="0" rIns="0" bIns="0" anchor="t" anchorCtr="0">
            <a:noAutofit/>
          </a:bodyPr>
          <a:lstStyle/>
          <a:p>
            <a:pPr marL="231775" lvl="0" indent="-231775" algn="l" rtl="0">
              <a:spcBef>
                <a:spcPts val="0"/>
              </a:spcBef>
              <a:spcAft>
                <a:spcPts val="0"/>
              </a:spcAft>
              <a:buClr>
                <a:srgbClr val="215C4E"/>
              </a:buClr>
              <a:buSzPts val="2000"/>
              <a:buFont typeface="Palatino Linotype"/>
              <a:buChar char="•"/>
            </a:pPr>
            <a:r>
              <a:rPr lang="en-US" b="1">
                <a:solidFill>
                  <a:srgbClr val="215C4E"/>
                </a:solidFill>
              </a:rPr>
              <a:t>MDFT</a:t>
            </a:r>
            <a:r>
              <a:rPr lang="en-US"/>
              <a:t> is a cognitive process model of how humans deliberate (not normative).</a:t>
            </a:r>
            <a:endParaRPr/>
          </a:p>
          <a:p>
            <a:pPr marL="742950" lvl="1" indent="-396875" algn="l" rtl="0">
              <a:spcBef>
                <a:spcPts val="400"/>
              </a:spcBef>
              <a:spcAft>
                <a:spcPts val="0"/>
              </a:spcAft>
              <a:buClr>
                <a:srgbClr val="004266"/>
              </a:buClr>
              <a:buSzPts val="2000"/>
              <a:buChar char="–"/>
            </a:pPr>
            <a:r>
              <a:rPr lang="en-US"/>
              <a:t>Information is sequentially sampled/accumulated over time till a decision.</a:t>
            </a:r>
            <a:endParaRPr/>
          </a:p>
          <a:p>
            <a:pPr marL="742950" lvl="1" indent="-396875" algn="l" rtl="0">
              <a:spcBef>
                <a:spcPts val="400"/>
              </a:spcBef>
              <a:spcAft>
                <a:spcPts val="0"/>
              </a:spcAft>
              <a:buClr>
                <a:srgbClr val="004266"/>
              </a:buClr>
              <a:buSzPts val="2000"/>
              <a:buChar char="–"/>
            </a:pPr>
            <a:r>
              <a:rPr lang="en-US"/>
              <a:t>Able to capture violations of rationality.</a:t>
            </a:r>
            <a:endParaRPr/>
          </a:p>
          <a:p>
            <a:pPr marL="231775" lvl="0" indent="-231775" algn="l" rtl="0">
              <a:spcBef>
                <a:spcPts val="400"/>
              </a:spcBef>
              <a:spcAft>
                <a:spcPts val="0"/>
              </a:spcAft>
              <a:buClr>
                <a:srgbClr val="004266"/>
              </a:buClr>
              <a:buSzPts val="2000"/>
              <a:buFont typeface="Palatino Linotype"/>
              <a:buChar char="•"/>
            </a:pPr>
            <a:r>
              <a:rPr lang="en-US"/>
              <a:t> Given options A and B: A has better performance but poorer efficiency with respect to B.</a:t>
            </a:r>
            <a:endParaRPr/>
          </a:p>
          <a:p>
            <a:pPr marL="742950" lvl="1" indent="-396875" algn="l" rtl="0">
              <a:spcBef>
                <a:spcPts val="400"/>
              </a:spcBef>
              <a:spcAft>
                <a:spcPts val="0"/>
              </a:spcAft>
              <a:buClr>
                <a:srgbClr val="215C4E"/>
              </a:buClr>
              <a:buSzPts val="2000"/>
              <a:buChar char="–"/>
            </a:pPr>
            <a:r>
              <a:rPr lang="en-US" b="1">
                <a:solidFill>
                  <a:srgbClr val="215C4E"/>
                </a:solidFill>
              </a:rPr>
              <a:t>Similarity</a:t>
            </a:r>
            <a:r>
              <a:rPr lang="en-US"/>
              <a:t>: Adding C similar to A will decrease selection of A.</a:t>
            </a:r>
            <a:endParaRPr/>
          </a:p>
          <a:p>
            <a:pPr marL="742950" lvl="1" indent="-396875" algn="l" rtl="0">
              <a:spcBef>
                <a:spcPts val="400"/>
              </a:spcBef>
              <a:spcAft>
                <a:spcPts val="0"/>
              </a:spcAft>
              <a:buClr>
                <a:srgbClr val="215C4E"/>
              </a:buClr>
              <a:buSzPts val="2000"/>
              <a:buChar char="–"/>
            </a:pPr>
            <a:r>
              <a:rPr lang="en-US" b="1">
                <a:solidFill>
                  <a:srgbClr val="215C4E"/>
                </a:solidFill>
              </a:rPr>
              <a:t>Compromise</a:t>
            </a:r>
            <a:r>
              <a:rPr lang="en-US"/>
              <a:t>: Adding C between A and B will decrease selection of A and B.</a:t>
            </a:r>
            <a:endParaRPr/>
          </a:p>
          <a:p>
            <a:pPr marL="0" lvl="0" indent="0" algn="l" rtl="0">
              <a:spcBef>
                <a:spcPts val="400"/>
              </a:spcBef>
              <a:spcAft>
                <a:spcPts val="0"/>
              </a:spcAft>
              <a:buClr>
                <a:srgbClr val="004266"/>
              </a:buClr>
              <a:buSzPts val="2000"/>
              <a:buFont typeface="Palatino Linotype"/>
              <a:buNone/>
            </a:pPr>
            <a:endParaRPr/>
          </a:p>
          <a:p>
            <a:pPr marL="231775" lvl="0" indent="-231775" algn="l" rtl="0">
              <a:spcBef>
                <a:spcPts val="400"/>
              </a:spcBef>
              <a:spcAft>
                <a:spcPts val="0"/>
              </a:spcAft>
              <a:buClr>
                <a:srgbClr val="004266"/>
              </a:buClr>
              <a:buSzPts val="2000"/>
              <a:buFont typeface="Palatino Linotype"/>
              <a:buChar char="•"/>
            </a:pPr>
            <a:r>
              <a:rPr lang="en-US"/>
              <a:t>A MDFT model is comprised of:</a:t>
            </a:r>
            <a:endParaRPr/>
          </a:p>
          <a:p>
            <a:pPr marL="742950" lvl="1" indent="-396875" algn="l" rtl="0">
              <a:spcBef>
                <a:spcPts val="400"/>
              </a:spcBef>
              <a:spcAft>
                <a:spcPts val="0"/>
              </a:spcAft>
              <a:buClr>
                <a:srgbClr val="004266"/>
              </a:buClr>
              <a:buSzPts val="2000"/>
              <a:buChar char="–"/>
            </a:pPr>
            <a:r>
              <a:rPr lang="en-US"/>
              <a:t>Personal Evaluations (</a:t>
            </a:r>
            <a:r>
              <a:rPr lang="en-US" b="1" i="1"/>
              <a:t>M</a:t>
            </a:r>
            <a:r>
              <a:rPr lang="en-US"/>
              <a:t>)</a:t>
            </a:r>
            <a:endParaRPr/>
          </a:p>
          <a:p>
            <a:pPr marL="742950" lvl="1" indent="-396875" algn="l" rtl="0">
              <a:spcBef>
                <a:spcPts val="400"/>
              </a:spcBef>
              <a:spcAft>
                <a:spcPts val="0"/>
              </a:spcAft>
              <a:buClr>
                <a:srgbClr val="004266"/>
              </a:buClr>
              <a:buSzPts val="2000"/>
              <a:buChar char="–"/>
            </a:pPr>
            <a:r>
              <a:rPr lang="en-US"/>
              <a:t>Contrast Matrix (</a:t>
            </a:r>
            <a:r>
              <a:rPr lang="en-US" b="1" i="1"/>
              <a:t>C</a:t>
            </a:r>
            <a:r>
              <a:rPr lang="en-US"/>
              <a:t>)</a:t>
            </a:r>
            <a:endParaRPr/>
          </a:p>
          <a:p>
            <a:pPr marL="742950" lvl="1" indent="-396875" algn="l" rtl="0">
              <a:spcBef>
                <a:spcPts val="400"/>
              </a:spcBef>
              <a:spcAft>
                <a:spcPts val="0"/>
              </a:spcAft>
              <a:buClr>
                <a:srgbClr val="004266"/>
              </a:buClr>
              <a:buSzPts val="2000"/>
              <a:buChar char="–"/>
            </a:pPr>
            <a:r>
              <a:rPr lang="en-US"/>
              <a:t>Attention Weights (</a:t>
            </a:r>
            <a:r>
              <a:rPr lang="en-US" b="1" i="1"/>
              <a:t>w</a:t>
            </a:r>
            <a:r>
              <a:rPr lang="en-US"/>
              <a:t>)</a:t>
            </a:r>
            <a:endParaRPr/>
          </a:p>
          <a:p>
            <a:pPr marL="742950" lvl="1" indent="-269875" algn="l" rtl="0">
              <a:spcBef>
                <a:spcPts val="400"/>
              </a:spcBef>
              <a:spcAft>
                <a:spcPts val="0"/>
              </a:spcAft>
              <a:buClr>
                <a:srgbClr val="004266"/>
              </a:buClr>
              <a:buSzPts val="2000"/>
              <a:buNone/>
            </a:pPr>
            <a:endParaRPr/>
          </a:p>
        </p:txBody>
      </p:sp>
      <p:sp>
        <p:nvSpPr>
          <p:cNvPr id="71" name="Google Shape;71;p4"/>
          <p:cNvSpPr txBox="1">
            <a:spLocks noGrp="1"/>
          </p:cNvSpPr>
          <p:nvPr>
            <p:ph type="sldNum" idx="12"/>
          </p:nvPr>
        </p:nvSpPr>
        <p:spPr>
          <a:xfrm>
            <a:off x="8737600" y="6319600"/>
            <a:ext cx="2844800" cy="23177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8</a:t>
            </a:fld>
            <a:endParaRPr/>
          </a:p>
        </p:txBody>
      </p:sp>
      <p:pic>
        <p:nvPicPr>
          <p:cNvPr id="72" name="Google Shape;72;p4" descr="A picture containing text, receipt&#10;&#10;Description automatically generated"/>
          <p:cNvPicPr preferRelativeResize="0"/>
          <p:nvPr/>
        </p:nvPicPr>
        <p:blipFill rotWithShape="1">
          <a:blip r:embed="rId3">
            <a:alphaModFix/>
          </a:blip>
          <a:srcRect l="8792" r="6085"/>
          <a:stretch/>
        </p:blipFill>
        <p:spPr>
          <a:xfrm>
            <a:off x="6724357" y="1502236"/>
            <a:ext cx="5205047" cy="481736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5"/>
          <p:cNvSpPr txBox="1">
            <a:spLocks noGrp="1"/>
          </p:cNvSpPr>
          <p:nvPr>
            <p:ph type="title"/>
          </p:nvPr>
        </p:nvSpPr>
        <p:spPr>
          <a:xfrm>
            <a:off x="609600" y="237490"/>
            <a:ext cx="10972800" cy="42703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MDFT Preference Accumulation</a:t>
            </a:r>
            <a:endParaRPr/>
          </a:p>
        </p:txBody>
      </p:sp>
      <p:sp>
        <p:nvSpPr>
          <p:cNvPr id="79" name="Google Shape;79;p5"/>
          <p:cNvSpPr txBox="1">
            <a:spLocks noGrp="1"/>
          </p:cNvSpPr>
          <p:nvPr>
            <p:ph type="body" idx="1"/>
          </p:nvPr>
        </p:nvSpPr>
        <p:spPr>
          <a:xfrm>
            <a:off x="609601" y="995713"/>
            <a:ext cx="3936999" cy="1494269"/>
          </a:xfrm>
          <a:prstGeom prst="rect">
            <a:avLst/>
          </a:prstGeom>
          <a:noFill/>
          <a:ln>
            <a:noFill/>
          </a:ln>
        </p:spPr>
        <p:txBody>
          <a:bodyPr spcFirstLastPara="1" wrap="square" lIns="0" tIns="0" rIns="0" bIns="0" anchor="t" anchorCtr="0">
            <a:noAutofit/>
          </a:bodyPr>
          <a:lstStyle/>
          <a:p>
            <a:pPr marL="231775" lvl="0" indent="-231775" algn="l" rtl="0">
              <a:spcBef>
                <a:spcPts val="0"/>
              </a:spcBef>
              <a:spcAft>
                <a:spcPts val="0"/>
              </a:spcAft>
              <a:buClr>
                <a:srgbClr val="004266"/>
              </a:buClr>
              <a:buSzPts val="2000"/>
              <a:buFont typeface="Palatino Linotype"/>
              <a:buChar char="•"/>
            </a:pPr>
            <a:r>
              <a:rPr lang="en-US"/>
              <a:t>Update the preferences by:</a:t>
            </a:r>
            <a:endParaRPr/>
          </a:p>
          <a:p>
            <a:pPr marL="742950" lvl="1" indent="-396875" algn="l" rtl="0">
              <a:spcBef>
                <a:spcPts val="400"/>
              </a:spcBef>
              <a:spcAft>
                <a:spcPts val="0"/>
              </a:spcAft>
              <a:buClr>
                <a:srgbClr val="004266"/>
              </a:buClr>
              <a:buSzPts val="2000"/>
              <a:buChar char="–"/>
            </a:pPr>
            <a:r>
              <a:rPr lang="en-US" i="1"/>
              <a:t>P(t+1)= </a:t>
            </a:r>
            <a:r>
              <a:rPr lang="en-US" b="1" i="1"/>
              <a:t>S</a:t>
            </a:r>
            <a:r>
              <a:rPr lang="en-US" i="1"/>
              <a:t> × </a:t>
            </a:r>
            <a:r>
              <a:rPr lang="en-US" b="1" i="1"/>
              <a:t>P</a:t>
            </a:r>
            <a:r>
              <a:rPr lang="en-US" i="1"/>
              <a:t>(t) + </a:t>
            </a:r>
            <a:r>
              <a:rPr lang="en-US" b="1" i="1"/>
              <a:t>V</a:t>
            </a:r>
            <a:r>
              <a:rPr lang="en-US" i="1"/>
              <a:t>(t+1) </a:t>
            </a:r>
            <a:endParaRPr/>
          </a:p>
          <a:p>
            <a:pPr marL="742950" lvl="1" indent="-396875" algn="l" rtl="0">
              <a:spcBef>
                <a:spcPts val="400"/>
              </a:spcBef>
              <a:spcAft>
                <a:spcPts val="0"/>
              </a:spcAft>
              <a:buClr>
                <a:srgbClr val="004266"/>
              </a:buClr>
              <a:buSzPts val="2000"/>
              <a:buChar char="–"/>
            </a:pPr>
            <a:r>
              <a:rPr lang="en-US" i="1"/>
              <a:t>V(t) = </a:t>
            </a:r>
            <a:r>
              <a:rPr lang="en-US" b="1" i="1"/>
              <a:t>C </a:t>
            </a:r>
            <a:r>
              <a:rPr lang="en-US" i="1"/>
              <a:t>× </a:t>
            </a:r>
            <a:r>
              <a:rPr lang="en-US" b="1" i="1"/>
              <a:t>M </a:t>
            </a:r>
            <a:r>
              <a:rPr lang="en-US" i="1"/>
              <a:t>× </a:t>
            </a:r>
            <a:r>
              <a:rPr lang="en-US" b="1" i="1"/>
              <a:t>W</a:t>
            </a:r>
            <a:r>
              <a:rPr lang="en-US" i="1"/>
              <a:t>(t) </a:t>
            </a:r>
            <a:endParaRPr/>
          </a:p>
          <a:p>
            <a:pPr marL="231775" lvl="0" indent="-231775" algn="l" rtl="0">
              <a:spcBef>
                <a:spcPts val="400"/>
              </a:spcBef>
              <a:spcAft>
                <a:spcPts val="0"/>
              </a:spcAft>
              <a:buClr>
                <a:srgbClr val="004266"/>
              </a:buClr>
              <a:buSzPts val="2000"/>
              <a:buFont typeface="Palatino Linotype"/>
              <a:buChar char="•"/>
            </a:pPr>
            <a:r>
              <a:rPr lang="en-US" b="1"/>
              <a:t>Feedback Matrix</a:t>
            </a:r>
            <a:r>
              <a:rPr lang="en-US"/>
              <a:t>: </a:t>
            </a:r>
            <a:r>
              <a:rPr lang="en-US" b="1"/>
              <a:t>S</a:t>
            </a:r>
            <a:r>
              <a:rPr lang="en-US"/>
              <a:t> computed from a similarity model of </a:t>
            </a:r>
            <a:r>
              <a:rPr lang="en-US" b="1"/>
              <a:t>M </a:t>
            </a:r>
            <a:r>
              <a:rPr lang="en-US"/>
              <a:t>in a standard way (Hotaling).</a:t>
            </a:r>
            <a:endParaRPr i="1"/>
          </a:p>
          <a:p>
            <a:pPr marL="742950" lvl="1" indent="-269875" algn="l" rtl="0">
              <a:spcBef>
                <a:spcPts val="400"/>
              </a:spcBef>
              <a:spcAft>
                <a:spcPts val="0"/>
              </a:spcAft>
              <a:buClr>
                <a:srgbClr val="004266"/>
              </a:buClr>
              <a:buSzPts val="2000"/>
              <a:buNone/>
            </a:pPr>
            <a:endParaRPr/>
          </a:p>
        </p:txBody>
      </p:sp>
      <p:sp>
        <p:nvSpPr>
          <p:cNvPr id="80" name="Google Shape;80;p5"/>
          <p:cNvSpPr txBox="1">
            <a:spLocks noGrp="1"/>
          </p:cNvSpPr>
          <p:nvPr>
            <p:ph type="sldNum" idx="12"/>
          </p:nvPr>
        </p:nvSpPr>
        <p:spPr>
          <a:xfrm>
            <a:off x="8737600" y="6319600"/>
            <a:ext cx="2844800" cy="23177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9</a:t>
            </a:fld>
            <a:endParaRPr/>
          </a:p>
        </p:txBody>
      </p:sp>
      <p:pic>
        <p:nvPicPr>
          <p:cNvPr id="81" name="Google Shape;81;p5" descr="Chart&#10;&#10;Description automatically generated"/>
          <p:cNvPicPr preferRelativeResize="0"/>
          <p:nvPr/>
        </p:nvPicPr>
        <p:blipFill rotWithShape="1">
          <a:blip r:embed="rId3">
            <a:alphaModFix/>
          </a:blip>
          <a:srcRect/>
          <a:stretch/>
        </p:blipFill>
        <p:spPr>
          <a:xfrm>
            <a:off x="166098" y="3048664"/>
            <a:ext cx="4151901" cy="3195932"/>
          </a:xfrm>
          <a:prstGeom prst="rect">
            <a:avLst/>
          </a:prstGeom>
          <a:noFill/>
          <a:ln>
            <a:noFill/>
          </a:ln>
        </p:spPr>
      </p:pic>
      <p:pic>
        <p:nvPicPr>
          <p:cNvPr id="82" name="Google Shape;82;p5" descr="A picture containing text, crossword puzzle, receipt&#10;&#10;Description automatically generated"/>
          <p:cNvPicPr preferRelativeResize="0"/>
          <p:nvPr/>
        </p:nvPicPr>
        <p:blipFill rotWithShape="1">
          <a:blip r:embed="rId4">
            <a:alphaModFix/>
          </a:blip>
          <a:srcRect/>
          <a:stretch/>
        </p:blipFill>
        <p:spPr>
          <a:xfrm>
            <a:off x="4546600" y="983677"/>
            <a:ext cx="5071837" cy="5520046"/>
          </a:xfrm>
          <a:prstGeom prst="rect">
            <a:avLst/>
          </a:prstGeom>
          <a:noFill/>
          <a:ln>
            <a:noFill/>
          </a:ln>
        </p:spPr>
      </p:pic>
      <p:pic>
        <p:nvPicPr>
          <p:cNvPr id="83" name="Google Shape;83;p5" descr="Diagram&#10;&#10;Description automatically generated"/>
          <p:cNvPicPr preferRelativeResize="0"/>
          <p:nvPr/>
        </p:nvPicPr>
        <p:blipFill rotWithShape="1">
          <a:blip r:embed="rId5">
            <a:alphaModFix/>
          </a:blip>
          <a:srcRect/>
          <a:stretch/>
        </p:blipFill>
        <p:spPr>
          <a:xfrm>
            <a:off x="4914900" y="1993853"/>
            <a:ext cx="6418446" cy="305423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atson White Theme">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1892</Words>
  <Application>Microsoft Macintosh PowerPoint</Application>
  <PresentationFormat>Widescreen</PresentationFormat>
  <Paragraphs>147</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Century Gothic</vt:lpstr>
      <vt:lpstr>Palatino Linotype</vt:lpstr>
      <vt:lpstr>Calibri</vt:lpstr>
      <vt:lpstr>Arial</vt:lpstr>
      <vt:lpstr>Helvetica Neue</vt:lpstr>
      <vt:lpstr>Watson White Theme</vt:lpstr>
      <vt:lpstr>Making Human-Like  Moral Decisions</vt:lpstr>
      <vt:lpstr>Overview</vt:lpstr>
      <vt:lpstr>Overall Goal</vt:lpstr>
      <vt:lpstr>Problem Setting</vt:lpstr>
      <vt:lpstr>How Does this Map to Ethics?</vt:lpstr>
      <vt:lpstr>Problem Setting</vt:lpstr>
      <vt:lpstr>General Model</vt:lpstr>
      <vt:lpstr>Multi-Alternative Decision Field Theory (MDFT)</vt:lpstr>
      <vt:lpstr>MDFT Preference Accumulation</vt:lpstr>
      <vt:lpstr>Computational Experiments</vt:lpstr>
      <vt:lpstr>Survey Context - Human Experiments</vt:lpstr>
      <vt:lpstr>Data: Human Trajectories</vt:lpstr>
      <vt:lpstr>Result: Human Experiment</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Human-Like  Moral Decisions</dc:title>
  <dc:creator>Nicholas Mattei</dc:creator>
  <cp:lastModifiedBy>Nicholas Mattei</cp:lastModifiedBy>
  <cp:revision>5</cp:revision>
  <dcterms:created xsi:type="dcterms:W3CDTF">2018-02-09T16:02:53Z</dcterms:created>
  <dcterms:modified xsi:type="dcterms:W3CDTF">2022-07-07T17:59:55Z</dcterms:modified>
</cp:coreProperties>
</file>